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891" r:id="rId2"/>
    <p:sldMasterId id="2147483904" r:id="rId3"/>
    <p:sldMasterId id="2147483915" r:id="rId4"/>
    <p:sldMasterId id="2147483929" r:id="rId5"/>
  </p:sldMasterIdLst>
  <p:notesMasterIdLst>
    <p:notesMasterId r:id="rId11"/>
  </p:notesMasterIdLst>
  <p:handoutMasterIdLst>
    <p:handoutMasterId r:id="rId12"/>
  </p:handoutMasterIdLst>
  <p:sldIdLst>
    <p:sldId id="641" r:id="rId6"/>
    <p:sldId id="642" r:id="rId7"/>
    <p:sldId id="630" r:id="rId8"/>
    <p:sldId id="633" r:id="rId9"/>
    <p:sldId id="639" r:id="rId10"/>
  </p:sldIdLst>
  <p:sldSz cx="9144000" cy="5143500" type="screen16x9"/>
  <p:notesSz cx="6669088" cy="98726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91">
          <p15:clr>
            <a:srgbClr val="A4A3A4"/>
          </p15:clr>
        </p15:guide>
        <p15:guide id="3" orient="horz" pos="962">
          <p15:clr>
            <a:srgbClr val="A4A3A4"/>
          </p15:clr>
        </p15:guide>
        <p15:guide id="4" orient="horz" pos="622">
          <p15:clr>
            <a:srgbClr val="A4A3A4"/>
          </p15:clr>
        </p15:guide>
        <p15:guide id="5" orient="horz" pos="2930">
          <p15:clr>
            <a:srgbClr val="A4A3A4"/>
          </p15:clr>
        </p15:guide>
        <p15:guide id="6" orient="horz" pos="3163">
          <p15:clr>
            <a:srgbClr val="A4A3A4"/>
          </p15:clr>
        </p15:guide>
        <p15:guide id="7" orient="horz" pos="2855">
          <p15:clr>
            <a:srgbClr val="A4A3A4"/>
          </p15:clr>
        </p15:guide>
        <p15:guide id="8" orient="horz" pos="1314">
          <p15:clr>
            <a:srgbClr val="A4A3A4"/>
          </p15:clr>
        </p15:guide>
        <p15:guide id="9" orient="horz" pos="940">
          <p15:clr>
            <a:srgbClr val="A4A3A4"/>
          </p15:clr>
        </p15:guide>
        <p15:guide id="10" pos="2880">
          <p15:clr>
            <a:srgbClr val="A4A3A4"/>
          </p15:clr>
        </p15:guide>
        <p15:guide id="11" pos="2449">
          <p15:clr>
            <a:srgbClr val="A4A3A4"/>
          </p15:clr>
        </p15:guide>
        <p15:guide id="12" pos="3291">
          <p15:clr>
            <a:srgbClr val="A4A3A4"/>
          </p15:clr>
        </p15:guide>
        <p15:guide id="13" pos="5602">
          <p15:clr>
            <a:srgbClr val="A4A3A4"/>
          </p15:clr>
        </p15:guide>
        <p15:guide id="14" pos="417">
          <p15:clr>
            <a:srgbClr val="A4A3A4"/>
          </p15:clr>
        </p15:guide>
        <p15:guide id="15" pos="5443">
          <p15:clr>
            <a:srgbClr val="A4A3A4"/>
          </p15:clr>
        </p15:guide>
        <p15:guide id="16" pos="158">
          <p15:clr>
            <a:srgbClr val="A4A3A4"/>
          </p15:clr>
        </p15:guide>
        <p15:guide id="17" pos="26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SIN JULIE" initials="CJ" lastIdx="1" clrIdx="0">
    <p:extLst>
      <p:ext uri="{19B8F6BF-5375-455C-9EA6-DF929625EA0E}">
        <p15:presenceInfo xmlns:p15="http://schemas.microsoft.com/office/powerpoint/2012/main" userId="S-1-5-21-222605360-2941806660-3662035375-2880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ED2"/>
    <a:srgbClr val="CBE2FF"/>
    <a:srgbClr val="E7F1FF"/>
    <a:srgbClr val="96BE0F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788" autoAdjust="0"/>
  </p:normalViewPr>
  <p:slideViewPr>
    <p:cSldViewPr showGuides="1">
      <p:cViewPr varScale="1">
        <p:scale>
          <a:sx n="117" d="100"/>
          <a:sy n="117" d="100"/>
        </p:scale>
        <p:origin x="869" y="89"/>
      </p:cViewPr>
      <p:guideLst>
        <p:guide orient="horz" pos="1620"/>
        <p:guide orient="horz" pos="191"/>
        <p:guide orient="horz" pos="962"/>
        <p:guide orient="horz" pos="622"/>
        <p:guide orient="horz" pos="2930"/>
        <p:guide orient="horz" pos="3163"/>
        <p:guide orient="horz" pos="2855"/>
        <p:guide orient="horz" pos="1314"/>
        <p:guide orient="horz" pos="940"/>
        <p:guide pos="2880"/>
        <p:guide pos="2449"/>
        <p:guide pos="3291"/>
        <p:guide pos="5602"/>
        <p:guide pos="417"/>
        <p:guide pos="5443"/>
        <p:guide pos="158"/>
        <p:guide pos="26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36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8155" y="0"/>
            <a:ext cx="288936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4C20D-F926-41E0-AD24-2CFD72F51560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88936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8155" y="9377363"/>
            <a:ext cx="288936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C0CD3-1D14-471E-A9BF-0479CDE623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607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1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27/02/2018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863" y="739775"/>
            <a:ext cx="6583362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D8061-E83F-44E6-80AE-B217B65F1A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09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D8061-E83F-44E6-80AE-B217B65F1A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Espace réservé pour une image  61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0"/>
            <a:ext cx="9144000" cy="5143500"/>
          </a:xfrm>
          <a:solidFill>
            <a:schemeClr val="bg2"/>
          </a:solidFill>
        </p:spPr>
        <p:txBody>
          <a:bodyPr lIns="1800000" tIns="1080000" rIns="18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55" name="Espace réservé du texte 5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07599" y="792000"/>
            <a:ext cx="8385576" cy="1656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10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Date</a:t>
            </a:r>
          </a:p>
        </p:txBody>
      </p:sp>
      <p:sp>
        <p:nvSpPr>
          <p:cNvPr id="58" name="Espace réservé du texte 56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9" name="Espace réservé du texte 5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0" y="2448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0" name="Espace réservé du texte 56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6" y="4428000"/>
            <a:ext cx="9143708" cy="36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4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25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6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5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39552" y="4857173"/>
            <a:ext cx="158400" cy="158750"/>
          </a:xfrm>
          <a:noFill/>
          <a:ln w="12700" cap="sq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28" hasCustomPrompt="1"/>
          </p:nvPr>
        </p:nvSpPr>
        <p:spPr>
          <a:xfrm>
            <a:off x="813160" y="4834859"/>
            <a:ext cx="446771" cy="218128"/>
          </a:xfrm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3" name="Espace réservé du texte 5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2987525" y="4856521"/>
            <a:ext cx="158400" cy="158750"/>
          </a:xfrm>
          <a:noFill/>
          <a:ln w="12700" cap="sq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31" hasCustomPrompt="1"/>
          </p:nvPr>
        </p:nvSpPr>
        <p:spPr>
          <a:xfrm>
            <a:off x="3261432" y="4834207"/>
            <a:ext cx="446771" cy="218128"/>
          </a:xfrm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5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435797" y="4855441"/>
            <a:ext cx="158400" cy="158750"/>
          </a:xfrm>
          <a:noFill/>
          <a:ln w="12700" cap="sq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33" hasCustomPrompt="1"/>
          </p:nvPr>
        </p:nvSpPr>
        <p:spPr>
          <a:xfrm>
            <a:off x="5709704" y="4833127"/>
            <a:ext cx="446771" cy="218128"/>
          </a:xfrm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7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7884368" y="4855441"/>
            <a:ext cx="158400" cy="158750"/>
          </a:xfrm>
          <a:noFill/>
          <a:ln w="12700" cap="sq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35" hasCustomPrompt="1"/>
          </p:nvPr>
        </p:nvSpPr>
        <p:spPr>
          <a:xfrm>
            <a:off x="8157976" y="4833127"/>
            <a:ext cx="446771" cy="218128"/>
          </a:xfrm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9" name="Espace réservé du contenu 5"/>
          <p:cNvSpPr>
            <a:spLocks noGrp="1" noChangeAspect="1"/>
          </p:cNvSpPr>
          <p:nvPr>
            <p:ph sz="quarter" idx="30" hasCustomPrompt="1"/>
          </p:nvPr>
        </p:nvSpPr>
        <p:spPr>
          <a:xfrm>
            <a:off x="0" y="3236313"/>
            <a:ext cx="3909000" cy="1080000"/>
          </a:xfrm>
        </p:spPr>
        <p:txBody>
          <a:bodyPr tIns="8280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Cliquer sur l’icône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70718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4" y="303213"/>
            <a:ext cx="8642351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pour une image  61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250825" y="1527175"/>
            <a:ext cx="8642349" cy="3004344"/>
          </a:xfrm>
          <a:solidFill>
            <a:schemeClr val="bg2"/>
          </a:solidFill>
        </p:spPr>
        <p:txBody>
          <a:bodyPr lIns="360000" tIns="72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48449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2000" y="1492250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16279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1" hasCustomPrompt="1"/>
          </p:nvPr>
        </p:nvSpPr>
        <p:spPr bwMode="gray">
          <a:xfrm>
            <a:off x="3276017" y="1492249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330000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01209" y="1492250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55192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3613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smtClean="0"/>
              <a:t>Texte de niveau 1</a:t>
            </a:r>
          </a:p>
          <a:p>
            <a:pPr lvl="1"/>
            <a:r>
              <a:rPr lang="fr-FR" noProof="0" smtClean="0"/>
              <a:t>Texte de niveau 2</a:t>
            </a:r>
          </a:p>
          <a:p>
            <a:pPr lvl="2"/>
            <a:r>
              <a:rPr lang="fr-FR" noProof="0" smtClean="0"/>
              <a:t>Texte de niveau 3</a:t>
            </a:r>
          </a:p>
          <a:p>
            <a:pPr lvl="3"/>
            <a:r>
              <a:rPr lang="fr-FR" noProof="0" smtClean="0"/>
              <a:t>Texte de niveau 4</a:t>
            </a:r>
          </a:p>
          <a:p>
            <a:pPr lvl="4"/>
            <a:r>
              <a:rPr lang="fr-FR" noProof="0" smtClean="0"/>
              <a:t>Texte de niveau 5</a:t>
            </a:r>
            <a:endParaRPr lang="fr-FR" noProof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27026" y="250032"/>
            <a:ext cx="8489950" cy="674536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1725" b="1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15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ENGIE Lab CRIGEN</a:t>
            </a:r>
          </a:p>
          <a:p>
            <a:pPr algn="l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7798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224" y="1664208"/>
            <a:ext cx="7351776" cy="1700785"/>
          </a:xfrm>
        </p:spPr>
        <p:txBody>
          <a:bodyPr anchor="t" anchorCtr="0">
            <a:normAutofit/>
          </a:bodyPr>
          <a:lstStyle>
            <a:lvl1pPr algn="l">
              <a:defRPr sz="3600" b="1">
                <a:solidFill>
                  <a:srgbClr val="3A98BD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283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space réservé du texte 5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07600" y="792000"/>
            <a:ext cx="8385575" cy="1656184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100">
                <a:solidFill>
                  <a:schemeClr val="bg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Date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4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25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6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8000"/>
            <a:ext cx="9144000" cy="35966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000"/>
            <a:ext cx="1440000" cy="360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8000"/>
            <a:ext cx="1440000" cy="360000"/>
          </a:xfrm>
          <a:prstGeom prst="rect">
            <a:avLst/>
          </a:prstGeom>
        </p:spPr>
      </p:pic>
      <p:sp>
        <p:nvSpPr>
          <p:cNvPr id="10" name="Espace réservé du texte 5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39552" y="4857173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28" hasCustomPrompt="1"/>
          </p:nvPr>
        </p:nvSpPr>
        <p:spPr>
          <a:xfrm>
            <a:off x="813160" y="4834859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4" name="Espace réservé du texte 5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2987525" y="485652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31" hasCustomPrompt="1"/>
          </p:nvPr>
        </p:nvSpPr>
        <p:spPr>
          <a:xfrm>
            <a:off x="3261432" y="483420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8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435797" y="485544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5"/>
          <p:cNvSpPr>
            <a:spLocks noGrp="1"/>
          </p:cNvSpPr>
          <p:nvPr>
            <p:ph type="body" sz="quarter" idx="33" hasCustomPrompt="1"/>
          </p:nvPr>
        </p:nvSpPr>
        <p:spPr>
          <a:xfrm>
            <a:off x="5709704" y="483312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7884368" y="485544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35" hasCustomPrompt="1"/>
          </p:nvPr>
        </p:nvSpPr>
        <p:spPr>
          <a:xfrm>
            <a:off x="8157976" y="483312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22" name="Espace réservé du contenu 5"/>
          <p:cNvSpPr>
            <a:spLocks noGrp="1" noChangeAspect="1"/>
          </p:cNvSpPr>
          <p:nvPr>
            <p:ph sz="quarter" idx="30" hasCustomPrompt="1"/>
          </p:nvPr>
        </p:nvSpPr>
        <p:spPr>
          <a:xfrm>
            <a:off x="0" y="3236313"/>
            <a:ext cx="3909000" cy="1080000"/>
          </a:xfrm>
        </p:spPr>
        <p:txBody>
          <a:bodyPr tIns="828000"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noProof="0" dirty="0" smtClean="0"/>
              <a:t>Cliquer sur l’icône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56679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675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92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5445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4" y="303213"/>
            <a:ext cx="8642351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8749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 marL="0" indent="0">
              <a:buNone/>
              <a:defRPr sz="2000"/>
            </a:lvl1pPr>
            <a:lvl2pPr marL="216000" indent="-216000"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80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4" y="303213"/>
            <a:ext cx="8642351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6886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space réservé du texte 5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07600" y="792000"/>
            <a:ext cx="8385575" cy="1656184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100">
                <a:solidFill>
                  <a:schemeClr val="bg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Date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4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25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6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000"/>
            <a:ext cx="1440000" cy="36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8000"/>
            <a:ext cx="1440000" cy="3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8000"/>
            <a:ext cx="9144000" cy="359664"/>
          </a:xfrm>
          <a:prstGeom prst="rect">
            <a:avLst/>
          </a:prstGeom>
        </p:spPr>
      </p:pic>
      <p:sp>
        <p:nvSpPr>
          <p:cNvPr id="10" name="Espace réservé du texte 5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39552" y="4857173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28" hasCustomPrompt="1"/>
          </p:nvPr>
        </p:nvSpPr>
        <p:spPr>
          <a:xfrm>
            <a:off x="813160" y="4834859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4" name="Espace réservé du texte 5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2987525" y="485652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5" name="Espace réservé du texte 5"/>
          <p:cNvSpPr>
            <a:spLocks noGrp="1"/>
          </p:cNvSpPr>
          <p:nvPr>
            <p:ph type="body" sz="quarter" idx="31" hasCustomPrompt="1"/>
          </p:nvPr>
        </p:nvSpPr>
        <p:spPr>
          <a:xfrm>
            <a:off x="3261432" y="483420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6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435797" y="485544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33" hasCustomPrompt="1"/>
          </p:nvPr>
        </p:nvSpPr>
        <p:spPr>
          <a:xfrm>
            <a:off x="5709704" y="483312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8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7884368" y="485544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5"/>
          <p:cNvSpPr>
            <a:spLocks noGrp="1"/>
          </p:cNvSpPr>
          <p:nvPr>
            <p:ph type="body" sz="quarter" idx="35" hasCustomPrompt="1"/>
          </p:nvPr>
        </p:nvSpPr>
        <p:spPr>
          <a:xfrm>
            <a:off x="8157976" y="483312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20" name="Espace réservé du contenu 5"/>
          <p:cNvSpPr>
            <a:spLocks noGrp="1" noChangeAspect="1"/>
          </p:cNvSpPr>
          <p:nvPr>
            <p:ph sz="quarter" idx="30" hasCustomPrompt="1"/>
          </p:nvPr>
        </p:nvSpPr>
        <p:spPr>
          <a:xfrm>
            <a:off x="0" y="3236313"/>
            <a:ext cx="3909000" cy="1080000"/>
          </a:xfrm>
        </p:spPr>
        <p:txBody>
          <a:bodyPr tIns="828000"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noProof="0" dirty="0" smtClean="0"/>
              <a:t>Cliquer sur l’icône</a:t>
            </a:r>
            <a:endParaRPr lang="fr-FR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0825" y="1492250"/>
            <a:ext cx="4321175" cy="303927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pour une image  61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5076056" y="1527175"/>
            <a:ext cx="3817118" cy="3004344"/>
          </a:xfrm>
          <a:solidFill>
            <a:schemeClr val="bg2"/>
          </a:solidFill>
        </p:spPr>
        <p:txBody>
          <a:bodyPr lIns="360000" tIns="72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676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/>
          <p:cNvSpPr>
            <a:spLocks noGrp="1"/>
          </p:cNvSpPr>
          <p:nvPr>
            <p:ph type="chart" sz="quarter" idx="29"/>
          </p:nvPr>
        </p:nvSpPr>
        <p:spPr>
          <a:xfrm>
            <a:off x="5076825" y="1527175"/>
            <a:ext cx="3816350" cy="3005138"/>
          </a:xfrm>
        </p:spPr>
        <p:txBody>
          <a:bodyPr tIns="720000"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0825" y="1492250"/>
            <a:ext cx="4321175" cy="303927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0655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4" y="303213"/>
            <a:ext cx="8642351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pour une image  61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250825" y="1527175"/>
            <a:ext cx="8642349" cy="3004344"/>
          </a:xfrm>
          <a:solidFill>
            <a:schemeClr val="bg2"/>
          </a:solidFill>
        </p:spPr>
        <p:txBody>
          <a:bodyPr lIns="360000" tIns="72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131964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2000" y="1492250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16279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1" hasCustomPrompt="1"/>
          </p:nvPr>
        </p:nvSpPr>
        <p:spPr bwMode="gray">
          <a:xfrm>
            <a:off x="3276017" y="1492249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330000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01209" y="1492250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55192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86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space réservé du texte 5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07600" y="792000"/>
            <a:ext cx="8385575" cy="1656184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3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100">
                <a:solidFill>
                  <a:schemeClr val="bg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Date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4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25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6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8000"/>
            <a:ext cx="9144000" cy="3596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000"/>
            <a:ext cx="1440000" cy="36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8000"/>
            <a:ext cx="1440000" cy="360000"/>
          </a:xfrm>
          <a:prstGeom prst="rect">
            <a:avLst/>
          </a:prstGeom>
        </p:spPr>
      </p:pic>
      <p:sp>
        <p:nvSpPr>
          <p:cNvPr id="10" name="Espace réservé du texte 5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39552" y="4857173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28" hasCustomPrompt="1"/>
          </p:nvPr>
        </p:nvSpPr>
        <p:spPr>
          <a:xfrm>
            <a:off x="813160" y="4834859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4" name="Espace réservé du texte 5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2987525" y="485652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31" hasCustomPrompt="1"/>
          </p:nvPr>
        </p:nvSpPr>
        <p:spPr>
          <a:xfrm>
            <a:off x="3261432" y="483420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7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435797" y="485544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33" hasCustomPrompt="1"/>
          </p:nvPr>
        </p:nvSpPr>
        <p:spPr>
          <a:xfrm>
            <a:off x="5709704" y="483312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9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7884368" y="485544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5"/>
          <p:cNvSpPr>
            <a:spLocks noGrp="1"/>
          </p:cNvSpPr>
          <p:nvPr>
            <p:ph type="body" sz="quarter" idx="35" hasCustomPrompt="1"/>
          </p:nvPr>
        </p:nvSpPr>
        <p:spPr>
          <a:xfrm>
            <a:off x="8157976" y="483312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21" name="Espace réservé du contenu 5"/>
          <p:cNvSpPr>
            <a:spLocks noGrp="1" noChangeAspect="1"/>
          </p:cNvSpPr>
          <p:nvPr>
            <p:ph sz="quarter" idx="30" hasCustomPrompt="1"/>
          </p:nvPr>
        </p:nvSpPr>
        <p:spPr>
          <a:xfrm>
            <a:off x="0" y="3236313"/>
            <a:ext cx="3909000" cy="1080000"/>
          </a:xfrm>
        </p:spPr>
        <p:txBody>
          <a:bodyPr tIns="828000"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noProof="0" dirty="0" smtClean="0"/>
              <a:t>Cliquer sur l’icône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016788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8985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8631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43131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4" y="303213"/>
            <a:ext cx="8642351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49572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 marL="0" indent="0">
              <a:buNone/>
              <a:defRPr sz="2000"/>
            </a:lvl1pPr>
            <a:lvl2pPr marL="216000" indent="-216000">
              <a:buClr>
                <a:schemeClr val="accent3"/>
              </a:buClr>
              <a:buSzPct val="70000"/>
              <a:buFont typeface="Wingdings" panose="05000000000000000000" pitchFamily="2" charset="2"/>
              <a:buChar char="l"/>
              <a:defRPr sz="180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4" y="303213"/>
            <a:ext cx="8642351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041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0825" y="1492250"/>
            <a:ext cx="4321175" cy="303927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pour une image  61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5076056" y="1527175"/>
            <a:ext cx="3817118" cy="3004344"/>
          </a:xfrm>
          <a:solidFill>
            <a:schemeClr val="bg2"/>
          </a:solidFill>
        </p:spPr>
        <p:txBody>
          <a:bodyPr lIns="360000" tIns="72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59395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/>
          <p:cNvSpPr>
            <a:spLocks noGrp="1"/>
          </p:cNvSpPr>
          <p:nvPr>
            <p:ph type="chart" sz="quarter" idx="29"/>
          </p:nvPr>
        </p:nvSpPr>
        <p:spPr>
          <a:xfrm>
            <a:off x="5076825" y="1527175"/>
            <a:ext cx="3816350" cy="3005138"/>
          </a:xfrm>
        </p:spPr>
        <p:txBody>
          <a:bodyPr tIns="720000"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0825" y="1492250"/>
            <a:ext cx="4321175" cy="303927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450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4" y="303213"/>
            <a:ext cx="8642351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pour une image  61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250825" y="1527175"/>
            <a:ext cx="8642349" cy="3004344"/>
          </a:xfrm>
          <a:solidFill>
            <a:schemeClr val="bg2"/>
          </a:solidFill>
        </p:spPr>
        <p:txBody>
          <a:bodyPr lIns="360000" tIns="72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768599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2000" y="1492250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16279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1" hasCustomPrompt="1"/>
          </p:nvPr>
        </p:nvSpPr>
        <p:spPr bwMode="gray">
          <a:xfrm>
            <a:off x="3276017" y="1492249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330000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01209" y="1492250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55192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62971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space réservé du texte 5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07600" y="792000"/>
            <a:ext cx="8385575" cy="1656184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4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100">
                <a:solidFill>
                  <a:schemeClr val="bg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Date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4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25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6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8000"/>
            <a:ext cx="9144000" cy="3596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000"/>
            <a:ext cx="1440000" cy="360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8000"/>
            <a:ext cx="1440000" cy="360000"/>
          </a:xfrm>
          <a:prstGeom prst="rect">
            <a:avLst/>
          </a:prstGeom>
        </p:spPr>
      </p:pic>
      <p:sp>
        <p:nvSpPr>
          <p:cNvPr id="10" name="Espace réservé du texte 5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39552" y="4857173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28" hasCustomPrompt="1"/>
          </p:nvPr>
        </p:nvSpPr>
        <p:spPr>
          <a:xfrm>
            <a:off x="813160" y="4834859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4" name="Espace réservé du texte 5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2987525" y="485652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5" name="Espace réservé du texte 5"/>
          <p:cNvSpPr>
            <a:spLocks noGrp="1"/>
          </p:cNvSpPr>
          <p:nvPr>
            <p:ph type="body" sz="quarter" idx="31" hasCustomPrompt="1"/>
          </p:nvPr>
        </p:nvSpPr>
        <p:spPr>
          <a:xfrm>
            <a:off x="3261432" y="483420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7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435797" y="485544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33" hasCustomPrompt="1"/>
          </p:nvPr>
        </p:nvSpPr>
        <p:spPr>
          <a:xfrm>
            <a:off x="5709704" y="483312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19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7884368" y="4855441"/>
            <a:ext cx="158400" cy="158750"/>
          </a:xfrm>
          <a:noFill/>
          <a:ln w="12700" cap="sq">
            <a:solidFill>
              <a:schemeClr val="bg2"/>
            </a:solidFill>
            <a:miter lim="800000"/>
          </a:ln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5"/>
          <p:cNvSpPr>
            <a:spLocks noGrp="1"/>
          </p:cNvSpPr>
          <p:nvPr>
            <p:ph type="body" sz="quarter" idx="35" hasCustomPrompt="1"/>
          </p:nvPr>
        </p:nvSpPr>
        <p:spPr>
          <a:xfrm>
            <a:off x="8157976" y="4833127"/>
            <a:ext cx="446771" cy="218128"/>
          </a:xfrm>
          <a:ln>
            <a:noFill/>
          </a:ln>
        </p:spPr>
        <p:txBody>
          <a:bodyPr wrap="none" lIns="72000" tIns="36000" rIns="72000" bIns="36000" anchor="ctr" anchorCtr="0">
            <a:spAutoFit/>
          </a:bodyPr>
          <a:lstStyle>
            <a:lvl1pPr marL="0" indent="0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  <a:endParaRPr lang="fr-FR" dirty="0"/>
          </a:p>
        </p:txBody>
      </p:sp>
      <p:sp>
        <p:nvSpPr>
          <p:cNvPr id="21" name="Espace réservé du contenu 5"/>
          <p:cNvSpPr>
            <a:spLocks noGrp="1" noChangeAspect="1"/>
          </p:cNvSpPr>
          <p:nvPr>
            <p:ph sz="quarter" idx="30" hasCustomPrompt="1"/>
          </p:nvPr>
        </p:nvSpPr>
        <p:spPr>
          <a:xfrm>
            <a:off x="0" y="3236313"/>
            <a:ext cx="3909000" cy="1080000"/>
          </a:xfrm>
        </p:spPr>
        <p:txBody>
          <a:bodyPr tIns="828000"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noProof="0" dirty="0" smtClean="0"/>
              <a:t>Cliquer sur l’icône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83153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5567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36642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48447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4" y="303213"/>
            <a:ext cx="8642351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4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8582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 marL="0" indent="0">
              <a:buNone/>
              <a:defRPr sz="2000"/>
            </a:lvl1pPr>
            <a:lvl2pPr marL="216000" indent="-216000">
              <a:buClr>
                <a:schemeClr val="accent4"/>
              </a:buClr>
              <a:buSzPct val="70000"/>
              <a:buFont typeface="Wingdings" panose="05000000000000000000" pitchFamily="2" charset="2"/>
              <a:buChar char="l"/>
              <a:defRPr sz="180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4" y="303213"/>
            <a:ext cx="8642351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4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093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67929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0825" y="1492250"/>
            <a:ext cx="4321175" cy="303927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pour une image  61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5076056" y="1527175"/>
            <a:ext cx="3817118" cy="3004344"/>
          </a:xfrm>
          <a:solidFill>
            <a:schemeClr val="bg2"/>
          </a:solidFill>
        </p:spPr>
        <p:txBody>
          <a:bodyPr lIns="360000" tIns="72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4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7282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/>
          <p:cNvSpPr>
            <a:spLocks noGrp="1"/>
          </p:cNvSpPr>
          <p:nvPr>
            <p:ph type="chart" sz="quarter" idx="29"/>
          </p:nvPr>
        </p:nvSpPr>
        <p:spPr>
          <a:xfrm>
            <a:off x="5076825" y="1527175"/>
            <a:ext cx="3816350" cy="3005138"/>
          </a:xfrm>
        </p:spPr>
        <p:txBody>
          <a:bodyPr tIns="720000" anchor="ctr" anchorCtr="0"/>
          <a:lstStyle>
            <a:lvl1pPr marL="0" indent="0" algn="ctr">
              <a:buFontTx/>
              <a:buNone/>
              <a:defRPr/>
            </a:lvl1pPr>
          </a:lstStyle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0825" y="1492250"/>
            <a:ext cx="4321175" cy="303927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4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54797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4" y="303213"/>
            <a:ext cx="8642351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4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pour une image  61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250825" y="1527175"/>
            <a:ext cx="8642349" cy="3004344"/>
          </a:xfrm>
          <a:solidFill>
            <a:schemeClr val="bg2"/>
          </a:solidFill>
        </p:spPr>
        <p:txBody>
          <a:bodyPr lIns="360000" tIns="72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351715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2000" y="1492250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16279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1" hasCustomPrompt="1"/>
          </p:nvPr>
        </p:nvSpPr>
        <p:spPr bwMode="gray">
          <a:xfrm>
            <a:off x="3276017" y="1492249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330000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301209" y="1492250"/>
            <a:ext cx="2591966" cy="212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55192" y="3659127"/>
            <a:ext cx="2484000" cy="86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4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7135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7" y="3605214"/>
            <a:ext cx="2218437" cy="1342800"/>
          </a:xfrm>
          <a:prstGeom prst="rect">
            <a:avLst/>
          </a:prstGeom>
        </p:spPr>
      </p:pic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332779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0000"/>
            <a:ext cx="9144000" cy="286512"/>
          </a:xfrm>
          <a:prstGeom prst="rect">
            <a:avLst/>
          </a:prstGeom>
        </p:spPr>
      </p:pic>
      <p:sp>
        <p:nvSpPr>
          <p:cNvPr id="19" name="ZoneTexte 18"/>
          <p:cNvSpPr txBox="1"/>
          <p:nvPr userDrawn="1"/>
        </p:nvSpPr>
        <p:spPr>
          <a:xfrm>
            <a:off x="3560390" y="3459653"/>
            <a:ext cx="5256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rPr>
              <a:t>CRIGEN</a:t>
            </a:r>
          </a:p>
          <a:p>
            <a:pPr algn="r"/>
            <a:r>
              <a:rPr lang="fr-FR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rPr>
              <a:t>361, avenue du Président Wilson</a:t>
            </a:r>
          </a:p>
          <a:p>
            <a:pPr algn="r"/>
            <a:r>
              <a:rPr lang="fr-FR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rPr>
              <a:t>93210 Saint-Denis La Plaine</a:t>
            </a:r>
          </a:p>
          <a:p>
            <a:pPr algn="r"/>
            <a:r>
              <a:rPr lang="fr-FR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rPr>
              <a:t>FRANCE</a:t>
            </a:r>
          </a:p>
          <a:p>
            <a:pPr algn="r"/>
            <a:r>
              <a:rPr lang="fr-FR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rPr>
              <a:t>Tél : +33 (0)1 44 22 00 00</a:t>
            </a:r>
          </a:p>
          <a:p>
            <a:pPr algn="r"/>
            <a:endParaRPr lang="fr-FR" sz="1000" dirty="0" smtClean="0"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fr-FR" sz="12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engie.com</a:t>
            </a:r>
          </a:p>
        </p:txBody>
      </p:sp>
      <p:sp>
        <p:nvSpPr>
          <p:cNvPr id="9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250825" y="4893469"/>
            <a:ext cx="1152823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439652" y="4893469"/>
            <a:ext cx="6804236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43890" y="4893469"/>
            <a:ext cx="649285" cy="250031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889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7601" y="2016000"/>
            <a:ext cx="5364000" cy="1080000"/>
          </a:xfrm>
          <a:noFill/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Titre de chapitre</a:t>
            </a:r>
          </a:p>
        </p:txBody>
      </p:sp>
      <p:sp>
        <p:nvSpPr>
          <p:cNvPr id="17" name="Espace réservé pour une image  61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084168" y="0"/>
            <a:ext cx="3059832" cy="5143500"/>
          </a:xfrm>
          <a:solidFill>
            <a:schemeClr val="bg2"/>
          </a:solidFill>
        </p:spPr>
        <p:txBody>
          <a:bodyPr lIns="36000" tIns="1440000" rIns="3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1" name="Espace réservé de la date 1"/>
          <p:cNvSpPr>
            <a:spLocks noGrp="1"/>
          </p:cNvSpPr>
          <p:nvPr>
            <p:ph type="dt" sz="half" idx="26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2" name="Espace réservé du pied de page 2"/>
          <p:cNvSpPr>
            <a:spLocks noGrp="1"/>
          </p:cNvSpPr>
          <p:nvPr>
            <p:ph type="ftr" sz="quarter" idx="27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28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Espace réservé du texte 5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0" y="360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5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0" y="648000"/>
            <a:ext cx="2880000" cy="1440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56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0" y="2952000"/>
            <a:ext cx="1440000" cy="360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5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0" y="4428000"/>
            <a:ext cx="9143708" cy="360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3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679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3220" cy="360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250825" y="268288"/>
            <a:ext cx="8642350" cy="64727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587" y="1122596"/>
            <a:ext cx="2880000" cy="792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93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Chapitre 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272975" y="1068596"/>
            <a:ext cx="5620200" cy="90000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marL="0" indent="-108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400"/>
            </a:lvl2pPr>
          </a:lstStyle>
          <a:p>
            <a:pPr lvl="0"/>
            <a:r>
              <a:rPr lang="fr-FR" dirty="0" smtClean="0"/>
              <a:t>Texte</a:t>
            </a:r>
          </a:p>
          <a:p>
            <a:pPr lvl="1"/>
            <a:r>
              <a:rPr lang="fr-FR" dirty="0" smtClean="0"/>
              <a:t>Texte de niveau 2</a:t>
            </a:r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2034112"/>
            <a:ext cx="2880000" cy="792000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93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Chapitre 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71388" y="1980112"/>
            <a:ext cx="5619506" cy="90000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marL="0" indent="-108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400"/>
            </a:lvl2pPr>
          </a:lstStyle>
          <a:p>
            <a:pPr lvl="0"/>
            <a:r>
              <a:rPr lang="fr-FR" dirty="0" smtClean="0"/>
              <a:t>Texte</a:t>
            </a:r>
          </a:p>
          <a:p>
            <a:pPr lvl="1"/>
            <a:r>
              <a:rPr lang="fr-FR" dirty="0" smtClean="0"/>
              <a:t>Texte de niveau 2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587" y="2945628"/>
            <a:ext cx="2880000" cy="792000"/>
          </a:xfr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93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Chapitre 0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72975" y="2891628"/>
            <a:ext cx="5619506" cy="90000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marL="0" indent="-108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400"/>
            </a:lvl2pPr>
          </a:lstStyle>
          <a:p>
            <a:pPr lvl="0"/>
            <a:r>
              <a:rPr lang="fr-FR" dirty="0" smtClean="0"/>
              <a:t>Texte</a:t>
            </a:r>
          </a:p>
          <a:p>
            <a:pPr lvl="1"/>
            <a:r>
              <a:rPr lang="fr-FR" dirty="0" smtClean="0"/>
              <a:t>Texte de niveau 2</a:t>
            </a:r>
          </a:p>
        </p:txBody>
      </p:sp>
      <p:sp>
        <p:nvSpPr>
          <p:cNvPr id="13" name="Espace réservé du texte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3857143"/>
            <a:ext cx="2880000" cy="792000"/>
          </a:xfr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93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Chapitre 0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3669" y="3803143"/>
            <a:ext cx="5619506" cy="90000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marL="0" indent="-108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1400"/>
            </a:lvl2pPr>
          </a:lstStyle>
          <a:p>
            <a:pPr lvl="0"/>
            <a:r>
              <a:rPr lang="fr-FR" dirty="0" smtClean="0"/>
              <a:t>Texte</a:t>
            </a:r>
          </a:p>
          <a:p>
            <a:pPr lvl="1"/>
            <a:r>
              <a:rPr lang="fr-FR" dirty="0" smtClean="0"/>
              <a:t>Texte de niveau 2</a:t>
            </a:r>
          </a:p>
        </p:txBody>
      </p:sp>
      <p:sp>
        <p:nvSpPr>
          <p:cNvPr id="15" name="Espace réservé de la date 1"/>
          <p:cNvSpPr>
            <a:spLocks noGrp="1"/>
          </p:cNvSpPr>
          <p:nvPr>
            <p:ph type="dt" sz="half" idx="24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8" name="Espace réservé du pied de page 2"/>
          <p:cNvSpPr>
            <a:spLocks noGrp="1"/>
          </p:cNvSpPr>
          <p:nvPr>
            <p:ph type="ftr" sz="quarter" idx="25"/>
          </p:nvPr>
        </p:nvSpPr>
        <p:spPr bwMode="gray">
          <a:xfrm>
            <a:off x="1" y="5020866"/>
            <a:ext cx="327025" cy="122634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9" name="Espace réservé du numéro de diapositive 3"/>
          <p:cNvSpPr>
            <a:spLocks noGrp="1"/>
          </p:cNvSpPr>
          <p:nvPr>
            <p:ph type="sldNum" sz="quarter" idx="26"/>
          </p:nvPr>
        </p:nvSpPr>
        <p:spPr bwMode="gray">
          <a:xfrm>
            <a:off x="1" y="5020867"/>
            <a:ext cx="327024" cy="122633"/>
          </a:xfrm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000"/>
            <a:ext cx="61322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6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 marL="0" indent="0">
              <a:buNone/>
              <a:defRPr sz="2000"/>
            </a:lvl1pPr>
            <a:lvl2pPr marL="216000" indent="-216000"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180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4" y="303213"/>
            <a:ext cx="8642351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>
              <a:defRPr/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7384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0825" y="1492250"/>
            <a:ext cx="4321175" cy="303927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pour une image  61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5076056" y="1527175"/>
            <a:ext cx="3817118" cy="3004344"/>
          </a:xfrm>
          <a:solidFill>
            <a:schemeClr val="bg2"/>
          </a:solidFill>
        </p:spPr>
        <p:txBody>
          <a:bodyPr lIns="360000" tIns="72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r>
              <a:rPr lang="fr-FR" noProof="0" dirty="0" smtClean="0"/>
              <a:t>Sélectionner l’icône pour insérer une image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>
            <a:lvl1pPr>
              <a:defRPr/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1956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graphique 8"/>
          <p:cNvSpPr>
            <a:spLocks noGrp="1"/>
          </p:cNvSpPr>
          <p:nvPr>
            <p:ph type="chart" sz="quarter" idx="29"/>
          </p:nvPr>
        </p:nvSpPr>
        <p:spPr>
          <a:xfrm>
            <a:off x="5076825" y="1527175"/>
            <a:ext cx="3816350" cy="3005138"/>
          </a:xfrm>
        </p:spPr>
        <p:txBody>
          <a:bodyPr tIns="720000"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fr-FR" dirty="0" smtClean="0"/>
              <a:t>Cliquez sur l'icône pour ajouter un graphique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250825" y="1492250"/>
            <a:ext cx="4321175" cy="303927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0825" y="303213"/>
            <a:ext cx="8642350" cy="684212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300"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Blip>
                <a:blip r:embed="rId2"/>
              </a:buBlip>
              <a:defRPr sz="20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6851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0000"/>
            <a:ext cx="9144000" cy="286512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250825" y="303212"/>
            <a:ext cx="8642350" cy="6842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250825" y="1492250"/>
            <a:ext cx="8642350" cy="30392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250825" y="4893469"/>
            <a:ext cx="1152823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439652" y="4893469"/>
            <a:ext cx="6804236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43890" y="4893469"/>
            <a:ext cx="649285" cy="250031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3220" cy="36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000"/>
            <a:ext cx="613220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668" r:id="rId2"/>
    <p:sldLayoutId id="2147483799" r:id="rId3"/>
    <p:sldLayoutId id="2147483887" r:id="rId4"/>
    <p:sldLayoutId id="2147483888" r:id="rId5"/>
    <p:sldLayoutId id="2147483808" r:id="rId6"/>
    <p:sldLayoutId id="2147483882" r:id="rId7"/>
    <p:sldLayoutId id="2147483809" r:id="rId8"/>
    <p:sldLayoutId id="2147483889" r:id="rId9"/>
    <p:sldLayoutId id="2147483890" r:id="rId10"/>
    <p:sldLayoutId id="2147483810" r:id="rId11"/>
    <p:sldLayoutId id="2147483932" r:id="rId12"/>
    <p:sldLayoutId id="2147483933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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52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—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00" indent="-144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252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—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00" indent="-144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0000"/>
            <a:ext cx="9144000" cy="286512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250825" y="303212"/>
            <a:ext cx="8642350" cy="6842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250825" y="1492250"/>
            <a:ext cx="8642350" cy="30392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250825" y="4893469"/>
            <a:ext cx="1152823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439652" y="4893469"/>
            <a:ext cx="6804236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43890" y="4893469"/>
            <a:ext cx="649285" cy="250031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3220" cy="36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000"/>
            <a:ext cx="61322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4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2"/>
        </a:buClr>
        <a:buSzPct val="80000"/>
        <a:buFont typeface="Wingdings" panose="05000000000000000000" pitchFamily="2" charset="2"/>
        <a:buChar char="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52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—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00" indent="-144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252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—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00" indent="-144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0000"/>
            <a:ext cx="9144000" cy="286512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250825" y="303212"/>
            <a:ext cx="8642350" cy="6842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250825" y="1492250"/>
            <a:ext cx="8642350" cy="30392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250825" y="4893469"/>
            <a:ext cx="1152823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439652" y="4893469"/>
            <a:ext cx="6804236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43890" y="4893469"/>
            <a:ext cx="649285" cy="250031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3220" cy="36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000"/>
            <a:ext cx="61322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3"/>
        </a:buClr>
        <a:buSzPct val="80000"/>
        <a:buFont typeface="Wingdings" panose="05000000000000000000" pitchFamily="2" charset="2"/>
        <a:buChar char="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52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—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00" indent="-144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252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—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00" indent="-144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0000"/>
            <a:ext cx="9144000" cy="286512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250825" y="303212"/>
            <a:ext cx="8642350" cy="6842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250825" y="1492250"/>
            <a:ext cx="8642350" cy="30392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250825" y="4893469"/>
            <a:ext cx="1152823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439652" y="4893469"/>
            <a:ext cx="6804236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43890" y="4893469"/>
            <a:ext cx="649285" cy="250031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3220" cy="36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000"/>
            <a:ext cx="61322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4"/>
        </a:buClr>
        <a:buSzPct val="80000"/>
        <a:buFont typeface="Wingdings" panose="05000000000000000000" pitchFamily="2" charset="2"/>
        <a:buChar char="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52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—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00" indent="-144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252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—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00" indent="-144000" algn="l" defTabSz="914400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250825" y="4893469"/>
            <a:ext cx="1152823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439652" y="4893469"/>
            <a:ext cx="6804236" cy="250032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pPr algn="l"/>
            <a:r>
              <a:rPr lang="fr-FR" dirty="0" smtClean="0"/>
              <a:t>CRIGEN</a:t>
            </a:r>
            <a:endParaRPr lang="fr-FR" dirty="0"/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43890" y="4893469"/>
            <a:ext cx="649285" cy="250031"/>
          </a:xfrm>
          <a:prstGeom prst="rect">
            <a:avLst/>
          </a:prstGeom>
        </p:spPr>
        <p:txBody>
          <a:bodyPr vert="horz" lIns="0" tIns="54000" rIns="0" bIns="0" rtlCol="0" anchor="t" anchorCtr="0">
            <a:noAutofit/>
          </a:bodyPr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253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emf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jpeg"/><Relationship Id="rId4" Type="http://schemas.openxmlformats.org/officeDocument/2006/relationships/image" Target="../media/image33.png"/><Relationship Id="rId9" Type="http://schemas.openxmlformats.org/officeDocument/2006/relationships/image" Target="../media/image38.emf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jpe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13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emf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13.png"/><Relationship Id="rId7" Type="http://schemas.openxmlformats.org/officeDocument/2006/relationships/image" Target="../media/image68.emf"/><Relationship Id="rId12" Type="http://schemas.openxmlformats.org/officeDocument/2006/relationships/image" Target="../media/image7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jpeg"/><Relationship Id="rId10" Type="http://schemas.openxmlformats.org/officeDocument/2006/relationships/image" Target="../media/image71.png"/><Relationship Id="rId4" Type="http://schemas.openxmlformats.org/officeDocument/2006/relationships/image" Target="../media/image65.jpe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1249472"/>
            <a:ext cx="9144000" cy="1134500"/>
          </a:xfrm>
          <a:prstGeom prst="rect">
            <a:avLst/>
          </a:prstGeom>
          <a:solidFill>
            <a:srgbClr val="3A98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6802" y="1513846"/>
            <a:ext cx="7690716" cy="625856"/>
          </a:xfrm>
        </p:spPr>
        <p:txBody>
          <a:bodyPr>
            <a:noAutofit/>
          </a:bodyPr>
          <a:lstStyle/>
          <a:p>
            <a:r>
              <a:rPr lang="en-US" sz="3225" dirty="0" smtClean="0">
                <a:solidFill>
                  <a:schemeClr val="bg1"/>
                </a:solidFill>
              </a:rPr>
              <a:t>ENGIE Lab CRIGEN</a:t>
            </a:r>
            <a:endParaRPr lang="fr-FR" sz="3225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89194"/>
              </p:ext>
            </p:extLst>
          </p:nvPr>
        </p:nvGraphicFramePr>
        <p:xfrm>
          <a:off x="655048" y="3063004"/>
          <a:ext cx="4608512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4256">
                  <a:extLst>
                    <a:ext uri="{9D8B030D-6E8A-4147-A177-3AD203B41FA5}">
                      <a16:colId xmlns="" xmlns:a16="http://schemas.microsoft.com/office/drawing/2014/main" val="3248665685"/>
                    </a:ext>
                  </a:extLst>
                </a:gridCol>
                <a:gridCol w="2304256">
                  <a:extLst>
                    <a:ext uri="{9D8B030D-6E8A-4147-A177-3AD203B41FA5}">
                      <a16:colId xmlns="" xmlns:a16="http://schemas.microsoft.com/office/drawing/2014/main" val="1589790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Valentin Gavan</a:t>
                      </a:r>
                      <a:endParaRPr lang="en-US" sz="1600" b="1" dirty="0"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i="1" kern="1200" dirty="0" smtClean="0">
                          <a:solidFill>
                            <a:schemeClr val="tx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ENGIE Lab CRIGEN, France </a:t>
                      </a:r>
                      <a:endParaRPr lang="fr-FR" sz="1400" i="1" kern="1200" dirty="0">
                        <a:solidFill>
                          <a:schemeClr val="tx1"/>
                        </a:solidFill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869875745"/>
                  </a:ext>
                </a:extLst>
              </a:tr>
            </a:tbl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t="15620" r="3927" b="13073"/>
          <a:stretch/>
        </p:blipFill>
        <p:spPr>
          <a:xfrm>
            <a:off x="5940152" y="2921948"/>
            <a:ext cx="1600542" cy="8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6"/>
          <p:cNvSpPr txBox="1">
            <a:spLocks/>
          </p:cNvSpPr>
          <p:nvPr/>
        </p:nvSpPr>
        <p:spPr>
          <a:xfrm>
            <a:off x="211468" y="1070549"/>
            <a:ext cx="6586660" cy="128517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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—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Within the R&amp;T Division, </a:t>
            </a:r>
            <a:r>
              <a:rPr lang="en-US" dirty="0" smtClean="0"/>
              <a:t>Engie Lab </a:t>
            </a:r>
            <a:r>
              <a:rPr lang="en-US" dirty="0" smtClean="0"/>
              <a:t>CRIGEN </a:t>
            </a:r>
            <a:r>
              <a:rPr lang="en-US" dirty="0" smtClean="0"/>
              <a:t>is the </a:t>
            </a:r>
            <a:r>
              <a:rPr lang="en-US" dirty="0" smtClean="0"/>
              <a:t>R&amp;D center dedicated </a:t>
            </a:r>
            <a:r>
              <a:rPr lang="en-US" dirty="0" smtClean="0"/>
              <a:t>to </a:t>
            </a:r>
            <a:r>
              <a:rPr lang="en-US" dirty="0" smtClean="0"/>
              <a:t>gas chain, </a:t>
            </a:r>
            <a:r>
              <a:rPr lang="en-US" dirty="0" smtClean="0"/>
              <a:t>new energies and new </a:t>
            </a:r>
            <a:r>
              <a:rPr lang="en-US" dirty="0" smtClean="0"/>
              <a:t>technologies </a:t>
            </a:r>
            <a:endParaRPr lang="en-US" dirty="0" smtClean="0"/>
          </a:p>
          <a:p>
            <a:r>
              <a:rPr lang="en-US" dirty="0" smtClean="0"/>
              <a:t>Providing tried, tested and market ready industrial applications and new commercial </a:t>
            </a:r>
            <a:r>
              <a:rPr lang="en-US" dirty="0" smtClean="0"/>
              <a:t>offers</a:t>
            </a:r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273473" y="2283718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prstClr val="white"/>
                </a:solidFill>
              </a:rPr>
              <a:t>Improve Operational Performance, </a:t>
            </a:r>
            <a:br>
              <a:rPr lang="en-US" sz="1300" dirty="0" smtClean="0">
                <a:solidFill>
                  <a:prstClr val="white"/>
                </a:solidFill>
              </a:rPr>
            </a:br>
            <a:r>
              <a:rPr lang="en-US" sz="1300" dirty="0" smtClean="0">
                <a:solidFill>
                  <a:prstClr val="white"/>
                </a:solidFill>
              </a:rPr>
              <a:t>Asset Management</a:t>
            </a:r>
            <a:endParaRPr lang="en-US" sz="1300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61849" y="2283718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prstClr val="white"/>
                </a:solidFill>
              </a:rPr>
              <a:t>Develop Innovative Low Carbon Energy Solutions</a:t>
            </a:r>
            <a:endParaRPr lang="en-US" sz="13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50225" y="2283718"/>
            <a:ext cx="20882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prstClr val="white"/>
                </a:solidFill>
              </a:rPr>
              <a:t>Integrate </a:t>
            </a:r>
            <a:br>
              <a:rPr lang="en-US" sz="1300" dirty="0" smtClean="0">
                <a:solidFill>
                  <a:prstClr val="white"/>
                </a:solidFill>
              </a:rPr>
            </a:br>
            <a:r>
              <a:rPr lang="en-US" sz="1300" dirty="0" smtClean="0">
                <a:solidFill>
                  <a:prstClr val="white"/>
                </a:solidFill>
              </a:rPr>
              <a:t>New Technologies</a:t>
            </a:r>
            <a:endParaRPr lang="en-US" sz="1300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750963" y="3182300"/>
            <a:ext cx="2339752" cy="15540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500" dirty="0" smtClean="0">
                <a:solidFill>
                  <a:srgbClr val="00B0F0"/>
                </a:solidFill>
              </a:rPr>
              <a:t>€72 million </a:t>
            </a:r>
            <a:r>
              <a:rPr lang="en-GB" sz="1100" dirty="0" smtClean="0">
                <a:solidFill>
                  <a:srgbClr val="424242">
                    <a:lumMod val="50000"/>
                  </a:srgbClr>
                </a:solidFill>
              </a:rPr>
              <a:t>revenue, from </a:t>
            </a:r>
          </a:p>
          <a:p>
            <a:r>
              <a:rPr lang="en-GB" sz="1500" dirty="0" smtClean="0">
                <a:solidFill>
                  <a:srgbClr val="00B0F0"/>
                </a:solidFill>
              </a:rPr>
              <a:t>30</a:t>
            </a:r>
            <a:r>
              <a:rPr lang="en-GB" sz="1200" dirty="0" smtClean="0">
                <a:solidFill>
                  <a:srgbClr val="424242">
                    <a:lumMod val="50000"/>
                  </a:srgbClr>
                </a:solidFill>
              </a:rPr>
              <a:t> </a:t>
            </a:r>
            <a:r>
              <a:rPr lang="en-GB" sz="1100" dirty="0" smtClean="0">
                <a:solidFill>
                  <a:srgbClr val="424242">
                    <a:lumMod val="50000"/>
                  </a:srgbClr>
                </a:solidFill>
              </a:rPr>
              <a:t>countries</a:t>
            </a:r>
          </a:p>
          <a:p>
            <a:r>
              <a:rPr lang="en-GB" sz="1500" dirty="0" smtClean="0">
                <a:solidFill>
                  <a:srgbClr val="00B0F0"/>
                </a:solidFill>
              </a:rPr>
              <a:t>175</a:t>
            </a:r>
            <a:r>
              <a:rPr lang="en-GB" sz="1600" dirty="0" smtClean="0">
                <a:solidFill>
                  <a:srgbClr val="00B0F0"/>
                </a:solidFill>
              </a:rPr>
              <a:t> </a:t>
            </a:r>
            <a:r>
              <a:rPr lang="en-GB" sz="1100" dirty="0" smtClean="0">
                <a:solidFill>
                  <a:srgbClr val="424242">
                    <a:lumMod val="50000"/>
                  </a:srgbClr>
                </a:solidFill>
              </a:rPr>
              <a:t>employees </a:t>
            </a:r>
          </a:p>
          <a:p>
            <a:r>
              <a:rPr lang="en-US" sz="1100" dirty="0" smtClean="0">
                <a:solidFill>
                  <a:srgbClr val="424242"/>
                </a:solidFill>
              </a:rPr>
              <a:t>Unique Testing Facilities in Europe – some accredited</a:t>
            </a:r>
          </a:p>
          <a:p>
            <a:r>
              <a:rPr lang="en-US" sz="1100" dirty="0" smtClean="0">
                <a:solidFill>
                  <a:srgbClr val="424242"/>
                </a:solidFill>
              </a:rPr>
              <a:t>An international ecosystem of R&amp;D and Innovation Partners</a:t>
            </a:r>
            <a:endParaRPr lang="fr-FR" sz="1100" dirty="0" smtClean="0">
              <a:solidFill>
                <a:srgbClr val="424242"/>
              </a:solidFill>
            </a:endParaRPr>
          </a:p>
          <a:p>
            <a:r>
              <a:rPr lang="en-US" sz="1200" dirty="0" smtClean="0">
                <a:solidFill>
                  <a:srgbClr val="424242"/>
                </a:solidFill>
              </a:rPr>
              <a:t> </a:t>
            </a:r>
            <a:endParaRPr lang="fr-FR" sz="1200" dirty="0">
              <a:solidFill>
                <a:srgbClr val="424242"/>
              </a:solidFill>
            </a:endParaRPr>
          </a:p>
        </p:txBody>
      </p:sp>
      <p:sp>
        <p:nvSpPr>
          <p:cNvPr id="19" name="Espace réservé du contenu 1"/>
          <p:cNvSpPr txBox="1">
            <a:spLocks/>
          </p:cNvSpPr>
          <p:nvPr/>
        </p:nvSpPr>
        <p:spPr bwMode="gray">
          <a:xfrm>
            <a:off x="273474" y="3008146"/>
            <a:ext cx="2088231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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—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LNG chain, LNG behavior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Gas, heating and cooling networks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Gas quality, gas metering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Industrial risk management</a:t>
            </a:r>
          </a:p>
        </p:txBody>
      </p:sp>
      <p:sp>
        <p:nvSpPr>
          <p:cNvPr id="20" name="Espace réservé du contenu 1"/>
          <p:cNvSpPr txBox="1">
            <a:spLocks/>
          </p:cNvSpPr>
          <p:nvPr/>
        </p:nvSpPr>
        <p:spPr bwMode="gray">
          <a:xfrm>
            <a:off x="2461849" y="3008146"/>
            <a:ext cx="2088232" cy="172819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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—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b="1" dirty="0"/>
              <a:t>Energy systems for buildings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Fuel cells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Energy efficiency in industry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Biogas, </a:t>
            </a:r>
            <a:r>
              <a:rPr lang="en-US" dirty="0" err="1"/>
              <a:t>biomethane</a:t>
            </a:r>
            <a:r>
              <a:rPr lang="en-US" dirty="0"/>
              <a:t>, power-to-gas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Distributed energy generation and storage. 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21" name="Espace réservé du contenu 1"/>
          <p:cNvSpPr txBox="1">
            <a:spLocks/>
          </p:cNvSpPr>
          <p:nvPr/>
        </p:nvSpPr>
        <p:spPr bwMode="gray">
          <a:xfrm>
            <a:off x="4650224" y="3008146"/>
            <a:ext cx="2088233" cy="1296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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—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Nanotechnologies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Digital Solutions, Big Data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Smart technologies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Industrial drones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Life cycle analysis</a:t>
            </a:r>
          </a:p>
          <a:p>
            <a:pPr marL="180000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22" name="Espace réservé du texte 2"/>
          <p:cNvSpPr txBox="1">
            <a:spLocks/>
          </p:cNvSpPr>
          <p:nvPr/>
        </p:nvSpPr>
        <p:spPr bwMode="gray">
          <a:xfrm>
            <a:off x="267753" y="271706"/>
            <a:ext cx="8148078" cy="6842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25000"/>
              <a:buFontTx/>
              <a:buBlip>
                <a:blip r:embed="rId3"/>
              </a:buBlip>
              <a:defRPr sz="1725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25000"/>
              <a:buFontTx/>
              <a:buBlip>
                <a:blip r:embed="rId3"/>
              </a:buBlip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76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—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0AAFF"/>
              </a:buClr>
            </a:pPr>
            <a:r>
              <a:rPr lang="en-US" sz="1800" dirty="0" smtClean="0">
                <a:solidFill>
                  <a:schemeClr val="accent1"/>
                </a:solidFill>
              </a:rPr>
              <a:t>ENGIE Lab CRIGEN, Paris, France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23" name="Espace réservé pour une image 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272" y="613812"/>
            <a:ext cx="1801135" cy="23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5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9" name="Flèche vers le bas 8"/>
          <p:cNvSpPr/>
          <p:nvPr/>
        </p:nvSpPr>
        <p:spPr>
          <a:xfrm>
            <a:off x="1606251" y="738381"/>
            <a:ext cx="301454" cy="3939604"/>
          </a:xfrm>
          <a:prstGeom prst="downArrow">
            <a:avLst>
              <a:gd name="adj1" fmla="val 50000"/>
              <a:gd name="adj2" fmla="val 74266"/>
            </a:avLst>
          </a:prstGeom>
          <a:solidFill>
            <a:srgbClr val="00B050"/>
          </a:solidFill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 anchorCtr="1"/>
          <a:lstStyle/>
          <a:p>
            <a:pPr algn="ctr"/>
            <a:endParaRPr lang="fr-FR" sz="10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lèche droite 15"/>
          <p:cNvSpPr/>
          <p:nvPr/>
        </p:nvSpPr>
        <p:spPr>
          <a:xfrm>
            <a:off x="1407144" y="771551"/>
            <a:ext cx="7629352" cy="332869"/>
          </a:xfrm>
          <a:prstGeom prst="rightArrow">
            <a:avLst>
              <a:gd name="adj1" fmla="val 50000"/>
              <a:gd name="adj2" fmla="val 70295"/>
            </a:avLst>
          </a:prstGeom>
          <a:solidFill>
            <a:srgbClr val="00B050"/>
          </a:solidFill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vert270" wrap="square" lIns="68580" tIns="34290" rIns="68580" bIns="3429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6"/>
          <p:cNvSpPr txBox="1"/>
          <p:nvPr/>
        </p:nvSpPr>
        <p:spPr>
          <a:xfrm>
            <a:off x="3751989" y="812904"/>
            <a:ext cx="780637" cy="255389"/>
          </a:xfrm>
          <a:prstGeom prst="roundRect">
            <a:avLst>
              <a:gd name="adj" fmla="val 16933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26"/>
          <p:cNvSpPr txBox="1"/>
          <p:nvPr/>
        </p:nvSpPr>
        <p:spPr>
          <a:xfrm>
            <a:off x="5268613" y="802149"/>
            <a:ext cx="992204" cy="255389"/>
          </a:xfrm>
          <a:prstGeom prst="roundRect">
            <a:avLst>
              <a:gd name="adj" fmla="val 16933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latin typeface="Arial" panose="020B0604020202020204" pitchFamily="34" charset="0"/>
                <a:cs typeface="Arial" panose="020B0604020202020204" pitchFamily="34" charset="0"/>
              </a:rPr>
              <a:t>Building stock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26"/>
          <p:cNvSpPr txBox="1"/>
          <p:nvPr/>
        </p:nvSpPr>
        <p:spPr>
          <a:xfrm>
            <a:off x="6555121" y="812904"/>
            <a:ext cx="1001841" cy="255389"/>
          </a:xfrm>
          <a:prstGeom prst="roundRect">
            <a:avLst>
              <a:gd name="adj" fmla="val 16933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latin typeface="Arial" panose="020B0604020202020204" pitchFamily="34" charset="0"/>
                <a:cs typeface="Arial" panose="020B0604020202020204" pitchFamily="34" charset="0"/>
              </a:rPr>
              <a:t>District &amp; City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6"/>
          <p:cNvSpPr txBox="1"/>
          <p:nvPr/>
        </p:nvSpPr>
        <p:spPr>
          <a:xfrm>
            <a:off x="1963513" y="807441"/>
            <a:ext cx="851109" cy="255389"/>
          </a:xfrm>
          <a:prstGeom prst="roundRect">
            <a:avLst>
              <a:gd name="adj" fmla="val 16933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6"/>
          <p:cNvSpPr txBox="1"/>
          <p:nvPr/>
        </p:nvSpPr>
        <p:spPr>
          <a:xfrm>
            <a:off x="1263965" y="1504408"/>
            <a:ext cx="991912" cy="370456"/>
          </a:xfrm>
          <a:prstGeom prst="roundRect">
            <a:avLst>
              <a:gd name="adj" fmla="val 16933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>
                <a:latin typeface="Arial" panose="020B0604020202020204" pitchFamily="34" charset="0"/>
                <a:cs typeface="Arial" panose="020B0604020202020204" pitchFamily="34" charset="0"/>
              </a:rPr>
              <a:t>Planning &amp; Early design </a:t>
            </a:r>
          </a:p>
        </p:txBody>
      </p:sp>
      <p:sp>
        <p:nvSpPr>
          <p:cNvPr id="25" name="TextBox 26"/>
          <p:cNvSpPr txBox="1"/>
          <p:nvPr/>
        </p:nvSpPr>
        <p:spPr>
          <a:xfrm>
            <a:off x="1306862" y="2222549"/>
            <a:ext cx="889191" cy="236306"/>
          </a:xfrm>
          <a:prstGeom prst="roundRect">
            <a:avLst>
              <a:gd name="adj" fmla="val 16933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1506" y="3475105"/>
            <a:ext cx="724262" cy="236306"/>
          </a:xfrm>
          <a:prstGeom prst="roundRect">
            <a:avLst>
              <a:gd name="adj" fmla="val 16933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>
                <a:latin typeface="Arial" panose="020B0604020202020204" pitchFamily="34" charset="0"/>
                <a:cs typeface="Arial" panose="020B0604020202020204" pitchFamily="34" charset="0"/>
              </a:rPr>
              <a:t>O&amp;M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4786" y="3867102"/>
            <a:ext cx="724262" cy="343640"/>
          </a:xfrm>
          <a:prstGeom prst="roundRect">
            <a:avLst>
              <a:gd name="adj" fmla="val 16933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buClr>
                <a:srgbClr val="00AAFF"/>
              </a:buClr>
              <a:buSzPct val="25000"/>
              <a:buBlip>
                <a:blip r:embed="rId2"/>
              </a:buBlip>
            </a:pPr>
            <a:r>
              <a:rPr lang="en-US" sz="788" b="1" dirty="0">
                <a:latin typeface="Arial" panose="020B0604020202020204" pitchFamily="34" charset="0"/>
                <a:cs typeface="Arial" panose="020B0604020202020204" pitchFamily="34" charset="0"/>
              </a:rPr>
              <a:t>End-user solutions</a:t>
            </a:r>
          </a:p>
        </p:txBody>
      </p:sp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9434" y="1325309"/>
            <a:ext cx="440483" cy="44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0033" y="1531193"/>
            <a:ext cx="1144026" cy="632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Image 35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13134" r="3101" b="16821"/>
          <a:stretch/>
        </p:blipFill>
        <p:spPr bwMode="auto">
          <a:xfrm>
            <a:off x="5948288" y="1987101"/>
            <a:ext cx="1144026" cy="625471"/>
          </a:xfrm>
          <a:prstGeom prst="rect">
            <a:avLst/>
          </a:prstGeom>
          <a:noFill/>
        </p:spPr>
      </p:pic>
      <p:pic>
        <p:nvPicPr>
          <p:cNvPr id="40" name="Image 3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9"/>
          <a:stretch/>
        </p:blipFill>
        <p:spPr bwMode="auto">
          <a:xfrm>
            <a:off x="3704654" y="1837664"/>
            <a:ext cx="1152724" cy="7233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t="16260" r="22193" b="13415"/>
          <a:stretch/>
        </p:blipFill>
        <p:spPr bwMode="auto">
          <a:xfrm>
            <a:off x="2816646" y="3187196"/>
            <a:ext cx="369428" cy="32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Image 5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82" y="3694661"/>
            <a:ext cx="748619" cy="665674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2428" y="1418857"/>
            <a:ext cx="1044854" cy="649579"/>
          </a:xfrm>
          <a:prstGeom prst="rect">
            <a:avLst/>
          </a:prstGeom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27595" y="3310556"/>
            <a:ext cx="1248698" cy="85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Rectangle 55"/>
          <p:cNvSpPr/>
          <p:nvPr/>
        </p:nvSpPr>
        <p:spPr>
          <a:xfrm>
            <a:off x="6793002" y="3626385"/>
            <a:ext cx="1036032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simulator” for plant operators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96278" y="3403166"/>
            <a:ext cx="808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Gamification</a:t>
            </a:r>
          </a:p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510581" y="1372847"/>
            <a:ext cx="13484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modeling + behavior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256903" y="1097311"/>
            <a:ext cx="10881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 &amp; roadmap for cities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500979" y="3174259"/>
            <a:ext cx="8643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 to grid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522016" y="4130905"/>
            <a:ext cx="10518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Intrusive analysis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138568" y="3121805"/>
            <a:ext cx="6638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&amp; control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07017" y="3173820"/>
            <a:ext cx="9509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design</a:t>
            </a:r>
          </a:p>
        </p:txBody>
      </p:sp>
      <p:pic>
        <p:nvPicPr>
          <p:cNvPr id="67" name="Picture 5" descr="C:\Users\AH2035\Local\Activités_RDI_VGA\1BATINERGIE\5 - Livrables CRIP\1 - Autres Projets\Simulation solaire\Résultats CESC\CESC_synthèse_températures_final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15386" y="1883529"/>
            <a:ext cx="968901" cy="674770"/>
          </a:xfrm>
          <a:prstGeom prst="rect">
            <a:avLst/>
          </a:prstGeom>
          <a:noFill/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0418" y="3542876"/>
            <a:ext cx="933167" cy="563753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174428" y="2684566"/>
            <a:ext cx="1662635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scale “What if” Scenarios</a:t>
            </a:r>
          </a:p>
        </p:txBody>
      </p:sp>
      <p:pic>
        <p:nvPicPr>
          <p:cNvPr id="74" name="Image 73" descr="C:\Users\AH2035\Local\Strategique\2-Projets\BATINERGIE\Communication\IBPSA 2013 Chambéry\Comfort_analysis.jpg"/>
          <p:cNvPicPr/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957914" y="3365367"/>
            <a:ext cx="937630" cy="48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Rectangle 74"/>
          <p:cNvSpPr/>
          <p:nvPr/>
        </p:nvSpPr>
        <p:spPr>
          <a:xfrm>
            <a:off x="3516661" y="3721548"/>
            <a:ext cx="882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Indoor environment analysis</a:t>
            </a:r>
          </a:p>
        </p:txBody>
      </p:sp>
      <p:pic>
        <p:nvPicPr>
          <p:cNvPr id="77" name="Image 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24716" y="2578807"/>
            <a:ext cx="840602" cy="6558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34796" y="1021749"/>
            <a:ext cx="63671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endParaRPr lang="en-US" sz="1350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7716" y="4476736"/>
            <a:ext cx="5020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en-US" sz="1350" dirty="0">
              <a:solidFill>
                <a:srgbClr val="7030A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59705" y="1458421"/>
            <a:ext cx="12763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 &amp; Equipment </a:t>
            </a:r>
          </a:p>
          <a:p>
            <a:r>
              <a:rPr lang="en-US" sz="8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</p:txBody>
      </p:sp>
      <p:sp>
        <p:nvSpPr>
          <p:cNvPr id="55" name="Espace réservé du texte 2"/>
          <p:cNvSpPr txBox="1">
            <a:spLocks/>
          </p:cNvSpPr>
          <p:nvPr/>
        </p:nvSpPr>
        <p:spPr bwMode="gray">
          <a:xfrm>
            <a:off x="267753" y="271706"/>
            <a:ext cx="8148078" cy="6842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25000"/>
              <a:buFontTx/>
              <a:buBlip>
                <a:blip r:embed="rId2"/>
              </a:buBlip>
              <a:defRPr sz="1725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25000"/>
              <a:buFontTx/>
              <a:buBlip>
                <a:blip r:embed="rId2"/>
              </a:buBlip>
              <a:defRPr sz="15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76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8000" indent="-252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—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44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0AAFF"/>
              </a:buClr>
            </a:pPr>
            <a:r>
              <a:rPr lang="en-US" sz="1800" dirty="0" smtClean="0">
                <a:solidFill>
                  <a:schemeClr val="accent1"/>
                </a:solidFill>
              </a:rPr>
              <a:t>ENGIE Lab CRIGEN, Paris, France</a:t>
            </a:r>
            <a:endParaRPr lang="en-US" sz="1800" dirty="0">
              <a:solidFill>
                <a:schemeClr val="accent1"/>
              </a:solidFill>
            </a:endParaRPr>
          </a:p>
        </p:txBody>
      </p:sp>
      <p:cxnSp>
        <p:nvCxnSpPr>
          <p:cNvPr id="65" name="Straight Arrow Connector 46"/>
          <p:cNvCxnSpPr/>
          <p:nvPr/>
        </p:nvCxnSpPr>
        <p:spPr>
          <a:xfrm flipV="1">
            <a:off x="1263128" y="2067734"/>
            <a:ext cx="0" cy="666055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49"/>
          <p:cNvSpPr txBox="1"/>
          <p:nvPr/>
        </p:nvSpPr>
        <p:spPr>
          <a:xfrm>
            <a:off x="160265" y="2206849"/>
            <a:ext cx="9124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003300"/>
                </a:solidFill>
              </a:rPr>
              <a:t>0.5-3 Years</a:t>
            </a:r>
          </a:p>
          <a:p>
            <a:pPr algn="ctr"/>
            <a:r>
              <a:rPr lang="en-US" sz="1100" b="1" dirty="0">
                <a:solidFill>
                  <a:srgbClr val="003300"/>
                </a:solidFill>
              </a:rPr>
              <a:t>5% Costs</a:t>
            </a:r>
          </a:p>
        </p:txBody>
      </p:sp>
      <p:sp>
        <p:nvSpPr>
          <p:cNvPr id="70" name="TextBox 26"/>
          <p:cNvSpPr txBox="1"/>
          <p:nvPr/>
        </p:nvSpPr>
        <p:spPr>
          <a:xfrm>
            <a:off x="1312382" y="2854479"/>
            <a:ext cx="895077" cy="236306"/>
          </a:xfrm>
          <a:prstGeom prst="roundRect">
            <a:avLst>
              <a:gd name="adj" fmla="val 16933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88" b="1" dirty="0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</a:p>
        </p:txBody>
      </p:sp>
      <p:cxnSp>
        <p:nvCxnSpPr>
          <p:cNvPr id="71" name="Straight Arrow Connector 46"/>
          <p:cNvCxnSpPr/>
          <p:nvPr/>
        </p:nvCxnSpPr>
        <p:spPr>
          <a:xfrm flipV="1">
            <a:off x="1259632" y="2727382"/>
            <a:ext cx="0" cy="384176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64"/>
          <p:cNvSpPr txBox="1"/>
          <p:nvPr/>
        </p:nvSpPr>
        <p:spPr>
          <a:xfrm>
            <a:off x="107504" y="2723375"/>
            <a:ext cx="898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003300"/>
                </a:solidFill>
              </a:rPr>
              <a:t>1-4 Years</a:t>
            </a:r>
          </a:p>
          <a:p>
            <a:pPr algn="ctr"/>
            <a:r>
              <a:rPr lang="en-US" sz="1100" b="1" dirty="0">
                <a:solidFill>
                  <a:srgbClr val="003300"/>
                </a:solidFill>
              </a:rPr>
              <a:t>20% Costs</a:t>
            </a:r>
          </a:p>
        </p:txBody>
      </p:sp>
      <p:sp>
        <p:nvSpPr>
          <p:cNvPr id="80" name="TextBox 65"/>
          <p:cNvSpPr txBox="1"/>
          <p:nvPr/>
        </p:nvSpPr>
        <p:spPr>
          <a:xfrm>
            <a:off x="113300" y="3573130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003300"/>
                </a:solidFill>
              </a:rPr>
              <a:t>20-30 Years</a:t>
            </a:r>
          </a:p>
          <a:p>
            <a:pPr algn="ctr"/>
            <a:r>
              <a:rPr lang="en-US" sz="1100" b="1" dirty="0">
                <a:solidFill>
                  <a:schemeClr val="accent2"/>
                </a:solidFill>
              </a:rPr>
              <a:t>75% Costs</a:t>
            </a:r>
          </a:p>
        </p:txBody>
      </p:sp>
      <p:cxnSp>
        <p:nvCxnSpPr>
          <p:cNvPr id="81" name="Straight Arrow Connector 46"/>
          <p:cNvCxnSpPr/>
          <p:nvPr/>
        </p:nvCxnSpPr>
        <p:spPr>
          <a:xfrm flipV="1">
            <a:off x="1263128" y="3105523"/>
            <a:ext cx="0" cy="1105220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46"/>
          <p:cNvCxnSpPr/>
          <p:nvPr/>
        </p:nvCxnSpPr>
        <p:spPr>
          <a:xfrm flipV="1">
            <a:off x="1263128" y="1441842"/>
            <a:ext cx="0" cy="625894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ight Triangle 69"/>
          <p:cNvSpPr/>
          <p:nvPr/>
        </p:nvSpPr>
        <p:spPr>
          <a:xfrm rot="5400000" flipH="1" flipV="1">
            <a:off x="6799859" y="2336025"/>
            <a:ext cx="3203698" cy="933823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1400" dirty="0"/>
              <a:t>Available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dirty="0"/>
              <a:t>Data </a:t>
            </a:r>
          </a:p>
          <a:p>
            <a:r>
              <a:rPr lang="en-US" sz="1400" dirty="0"/>
              <a:t>(BMS + </a:t>
            </a:r>
            <a:r>
              <a:rPr lang="en-US" sz="1400" dirty="0" err="1"/>
              <a:t>IoT</a:t>
            </a:r>
            <a:r>
              <a:rPr lang="en-US" sz="1400" dirty="0"/>
              <a:t>+ other)</a:t>
            </a:r>
          </a:p>
          <a:p>
            <a:endParaRPr lang="en-US" sz="1400" dirty="0"/>
          </a:p>
        </p:txBody>
      </p:sp>
      <p:sp>
        <p:nvSpPr>
          <p:cNvPr id="84" name="TextBox 49"/>
          <p:cNvSpPr txBox="1"/>
          <p:nvPr/>
        </p:nvSpPr>
        <p:spPr>
          <a:xfrm>
            <a:off x="437900" y="1532160"/>
            <a:ext cx="325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003300"/>
                </a:solidFill>
              </a:rPr>
              <a:t>…</a:t>
            </a:r>
            <a:endParaRPr lang="en-US" sz="1100" b="1" dirty="0">
              <a:solidFill>
                <a:srgbClr val="0033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585890" y="4360335"/>
            <a:ext cx="1868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Data Driven Optimized Operations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8614" y="1134124"/>
            <a:ext cx="2590414" cy="18648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892546" y="2463300"/>
            <a:ext cx="993607" cy="612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354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lèche droite 84"/>
          <p:cNvSpPr/>
          <p:nvPr/>
        </p:nvSpPr>
        <p:spPr>
          <a:xfrm>
            <a:off x="235295" y="4454649"/>
            <a:ext cx="8908705" cy="56047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>
          <a:xfrm>
            <a:off x="1439652" y="4873376"/>
            <a:ext cx="6804236" cy="250032"/>
          </a:xfrm>
        </p:spPr>
        <p:txBody>
          <a:bodyPr/>
          <a:lstStyle/>
          <a:p>
            <a:pPr algn="l"/>
            <a:r>
              <a:rPr lang="en-US" dirty="0"/>
              <a:t>ENGIE Lab </a:t>
            </a:r>
            <a:r>
              <a:rPr lang="en-US" dirty="0" smtClean="0"/>
              <a:t>CRIGEN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>
          <a:xfrm>
            <a:off x="8243890" y="4873376"/>
            <a:ext cx="649285" cy="250031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9" name="Rectangle 48"/>
          <p:cNvSpPr/>
          <p:nvPr/>
        </p:nvSpPr>
        <p:spPr>
          <a:xfrm>
            <a:off x="283771" y="483518"/>
            <a:ext cx="829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rgbClr val="00AAFF"/>
              </a:buClr>
              <a:buSzPct val="25000"/>
              <a:buBlip>
                <a:blip r:embed="rId2"/>
              </a:buBlip>
            </a:pPr>
            <a:r>
              <a:rPr lang="en-US" sz="2000" b="1" dirty="0" smtClean="0">
                <a:solidFill>
                  <a:schemeClr val="accent1"/>
                </a:solidFill>
              </a:rPr>
              <a:t>Why using tools at early stage for real estate projects ?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69709" y="1305567"/>
            <a:ext cx="1409608" cy="31031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63" y="1425668"/>
            <a:ext cx="2431055" cy="124102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622" y="1057829"/>
            <a:ext cx="2145190" cy="15841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193" y="2715766"/>
            <a:ext cx="3614850" cy="53185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xmlns="" id="{D405B528-CB8A-4F3F-B307-789359846B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" t="76966" r="3450" b="4984"/>
          <a:stretch/>
        </p:blipFill>
        <p:spPr>
          <a:xfrm>
            <a:off x="2757717" y="1418796"/>
            <a:ext cx="3658453" cy="53928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9149" y="1057829"/>
            <a:ext cx="1926999" cy="3103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Greenfield</a:t>
            </a:r>
            <a:endParaRPr lang="en-US" sz="1800" kern="1200" dirty="0"/>
          </a:p>
        </p:txBody>
      </p:sp>
      <p:sp>
        <p:nvSpPr>
          <p:cNvPr id="39" name="Rectangle 38"/>
          <p:cNvSpPr/>
          <p:nvPr/>
        </p:nvSpPr>
        <p:spPr>
          <a:xfrm>
            <a:off x="6906596" y="749311"/>
            <a:ext cx="2274291" cy="3103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Real estate project</a:t>
            </a:r>
            <a:endParaRPr lang="en-US" sz="1800" kern="1200" dirty="0"/>
          </a:p>
        </p:txBody>
      </p:sp>
      <p:pic>
        <p:nvPicPr>
          <p:cNvPr id="48" name="Image 47">
            <a:extLst>
              <a:ext uri="{FF2B5EF4-FFF2-40B4-BE49-F238E27FC236}">
                <a16:creationId xmlns:lc="http://schemas.openxmlformats.org/drawingml/2006/lockedCanvas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id="{ECC4CB35-024F-4368-BB73-6BC3EF38C50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81463" y="3012076"/>
            <a:ext cx="2431055" cy="1241027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99150" y="2637629"/>
            <a:ext cx="1926999" cy="3103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Existing</a:t>
            </a:r>
            <a:endParaRPr lang="en-US" sz="1800" kern="1200" dirty="0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290" y="1995686"/>
            <a:ext cx="1226058" cy="762766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8" t="50765" r="19176"/>
          <a:stretch/>
        </p:blipFill>
        <p:spPr>
          <a:xfrm>
            <a:off x="4719369" y="2074942"/>
            <a:ext cx="447326" cy="567063"/>
          </a:xfrm>
          <a:prstGeom prst="rect">
            <a:avLst/>
          </a:prstGeom>
        </p:spPr>
      </p:pic>
      <p:pic>
        <p:nvPicPr>
          <p:cNvPr id="60" name="Image 59"/>
          <p:cNvPicPr/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716" y="2404567"/>
            <a:ext cx="221691" cy="237438"/>
          </a:xfrm>
          <a:prstGeom prst="rect">
            <a:avLst/>
          </a:prstGeom>
        </p:spPr>
      </p:pic>
      <p:pic>
        <p:nvPicPr>
          <p:cNvPr id="61" name="Picture 8" descr="Résultat de recherche d'images pour &quot;vehicule electrique logo&quot;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1" t="22644" r="8053" b="25976"/>
          <a:stretch/>
        </p:blipFill>
        <p:spPr bwMode="auto">
          <a:xfrm>
            <a:off x="4059278" y="2432327"/>
            <a:ext cx="385957" cy="20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Double flèche horizontale 61"/>
          <p:cNvSpPr/>
          <p:nvPr/>
        </p:nvSpPr>
        <p:spPr>
          <a:xfrm>
            <a:off x="4166570" y="2127836"/>
            <a:ext cx="419661" cy="182016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2126" y="2084113"/>
            <a:ext cx="1683496" cy="567709"/>
          </a:xfrm>
          <a:prstGeom prst="rect">
            <a:avLst/>
          </a:prstGeom>
        </p:spPr>
      </p:pic>
      <p:pic>
        <p:nvPicPr>
          <p:cNvPr id="1026" name="Picture 2" descr="Résultat de recherche d'images pour &quot;renovation quartier&quot;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72" y="2776818"/>
            <a:ext cx="2140689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Image 64"/>
          <p:cNvPicPr>
            <a:picLocks noChangeAspect="1"/>
          </p:cNvPicPr>
          <p:nvPr/>
        </p:nvPicPr>
        <p:blipFill rotWithShape="1">
          <a:blip r:embed="rId14"/>
          <a:srcRect t="1550"/>
          <a:stretch/>
        </p:blipFill>
        <p:spPr>
          <a:xfrm>
            <a:off x="2814289" y="3435846"/>
            <a:ext cx="592286" cy="657547"/>
          </a:xfrm>
          <a:prstGeom prst="rect">
            <a:avLst/>
          </a:prstGeom>
        </p:spPr>
      </p:pic>
      <p:grpSp>
        <p:nvGrpSpPr>
          <p:cNvPr id="66" name="Groupe 65"/>
          <p:cNvGrpSpPr/>
          <p:nvPr/>
        </p:nvGrpSpPr>
        <p:grpSpPr>
          <a:xfrm>
            <a:off x="4376400" y="3291830"/>
            <a:ext cx="2097976" cy="1040376"/>
            <a:chOff x="216752" y="3092501"/>
            <a:chExt cx="2640542" cy="1329705"/>
          </a:xfrm>
        </p:grpSpPr>
        <p:grpSp>
          <p:nvGrpSpPr>
            <p:cNvPr id="67" name="Groupe 66"/>
            <p:cNvGrpSpPr/>
            <p:nvPr/>
          </p:nvGrpSpPr>
          <p:grpSpPr>
            <a:xfrm>
              <a:off x="216752" y="3092501"/>
              <a:ext cx="2640542" cy="1329705"/>
              <a:chOff x="246281" y="2748916"/>
              <a:chExt cx="2640542" cy="1329705"/>
            </a:xfrm>
          </p:grpSpPr>
          <p:pic>
            <p:nvPicPr>
              <p:cNvPr id="69" name="Image 6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6281" y="2748916"/>
                <a:ext cx="2640542" cy="1329705"/>
              </a:xfrm>
              <a:prstGeom prst="rect">
                <a:avLst/>
              </a:prstGeom>
            </p:spPr>
          </p:pic>
          <p:pic>
            <p:nvPicPr>
              <p:cNvPr id="70" name="Image 69"/>
              <p:cNvPicPr>
                <a:picLocks noChangeAspect="1"/>
              </p:cNvPicPr>
              <p:nvPr/>
            </p:nvPicPr>
            <p:blipFill rotWithShape="1"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08514" y="3408463"/>
                <a:ext cx="103193" cy="100066"/>
              </a:xfrm>
              <a:prstGeom prst="rect">
                <a:avLst/>
              </a:prstGeom>
            </p:spPr>
          </p:pic>
          <p:pic>
            <p:nvPicPr>
              <p:cNvPr id="71" name="Image 70"/>
              <p:cNvPicPr>
                <a:picLocks noChangeAspect="1"/>
              </p:cNvPicPr>
              <p:nvPr/>
            </p:nvPicPr>
            <p:blipFill rotWithShape="1"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01492" y="3510854"/>
                <a:ext cx="102098" cy="104400"/>
              </a:xfrm>
              <a:prstGeom prst="rect">
                <a:avLst/>
              </a:prstGeom>
            </p:spPr>
          </p:pic>
          <p:pic>
            <p:nvPicPr>
              <p:cNvPr id="72" name="Image 71"/>
              <p:cNvPicPr>
                <a:picLocks noChangeAspect="1"/>
              </p:cNvPicPr>
              <p:nvPr/>
            </p:nvPicPr>
            <p:blipFill rotWithShape="1"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05799" y="3610150"/>
                <a:ext cx="103615" cy="104400"/>
              </a:xfrm>
              <a:prstGeom prst="rect">
                <a:avLst/>
              </a:prstGeom>
            </p:spPr>
          </p:pic>
          <p:pic>
            <p:nvPicPr>
              <p:cNvPr id="73" name="Image 72"/>
              <p:cNvPicPr>
                <a:picLocks noChangeAspect="1"/>
              </p:cNvPicPr>
              <p:nvPr/>
            </p:nvPicPr>
            <p:blipFill rotWithShape="1"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05799" y="3717645"/>
                <a:ext cx="97791" cy="100800"/>
              </a:xfrm>
              <a:prstGeom prst="rect">
                <a:avLst/>
              </a:prstGeom>
            </p:spPr>
          </p:pic>
        </p:grpSp>
        <p:pic>
          <p:nvPicPr>
            <p:cNvPr id="68" name="Image 6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62576" y="3145694"/>
              <a:ext cx="452408" cy="429207"/>
            </a:xfrm>
            <a:prstGeom prst="rect">
              <a:avLst/>
            </a:prstGeom>
          </p:spPr>
        </p:pic>
      </p:grpSp>
      <p:pic>
        <p:nvPicPr>
          <p:cNvPr id="74" name="Image 7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79353" y="3509785"/>
            <a:ext cx="588450" cy="64614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3529573" y="3219822"/>
            <a:ext cx="6880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smtClean="0"/>
              <a:t>Actions</a:t>
            </a:r>
            <a:endParaRPr lang="fr-FR" sz="1400" dirty="0"/>
          </a:p>
        </p:txBody>
      </p:sp>
      <p:sp>
        <p:nvSpPr>
          <p:cNvPr id="76" name="Rectangle 75"/>
          <p:cNvSpPr/>
          <p:nvPr/>
        </p:nvSpPr>
        <p:spPr>
          <a:xfrm>
            <a:off x="3035307" y="936235"/>
            <a:ext cx="3387044" cy="5087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 smtClean="0">
                <a:solidFill>
                  <a:srgbClr val="00B050"/>
                </a:solidFill>
              </a:rPr>
              <a:t>Tools and expertise needed</a:t>
            </a:r>
            <a:endParaRPr lang="en-US" sz="1800" b="1" kern="1200" dirty="0">
              <a:solidFill>
                <a:srgbClr val="00B05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723104" y="1368141"/>
            <a:ext cx="4169480" cy="29926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Arrondir un rectangle avec un coin diagonal 77"/>
          <p:cNvSpPr/>
          <p:nvPr/>
        </p:nvSpPr>
        <p:spPr>
          <a:xfrm>
            <a:off x="3629877" y="4465811"/>
            <a:ext cx="942582" cy="414261"/>
          </a:xfrm>
          <a:prstGeom prst="round2DiagRect">
            <a:avLst/>
          </a:prstGeom>
          <a:solidFill>
            <a:srgbClr val="0078BE">
              <a:lumMod val="50000"/>
            </a:srgbClr>
          </a:solidFill>
          <a:ln w="9525" cap="flat" cmpd="sng" algn="ctr">
            <a:solidFill>
              <a:srgbClr val="0078BE">
                <a:lumMod val="5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Tenders</a:t>
            </a:r>
            <a:endParaRPr kumimoji="0" lang="en-US" sz="1200" b="1" i="0" u="none" strike="noStrike" kern="0" cap="none" spc="0" normalizeH="0" baseline="0" dirty="0" smtClean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9" name="Arrondir un rectangle avec un coin diagonal 78"/>
          <p:cNvSpPr/>
          <p:nvPr/>
        </p:nvSpPr>
        <p:spPr>
          <a:xfrm>
            <a:off x="1259632" y="4470695"/>
            <a:ext cx="1041351" cy="460800"/>
          </a:xfrm>
          <a:prstGeom prst="round2DiagRect">
            <a:avLst/>
          </a:prstGeom>
          <a:solidFill>
            <a:srgbClr val="0078BE">
              <a:lumMod val="50000"/>
            </a:srgbClr>
          </a:solidFill>
          <a:ln w="9525" cap="flat" cmpd="sng" algn="ctr">
            <a:solidFill>
              <a:srgbClr val="0078BE">
                <a:lumMod val="5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Feasibility phase</a:t>
            </a:r>
            <a:endParaRPr kumimoji="0" lang="en-US" sz="1200" b="1" i="0" u="none" strike="noStrike" kern="0" cap="none" spc="0" normalizeH="0" baseline="0" dirty="0" smtClean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0" name="Arrondir un rectangle avec un coin diagonal 79"/>
          <p:cNvSpPr/>
          <p:nvPr/>
        </p:nvSpPr>
        <p:spPr>
          <a:xfrm>
            <a:off x="2333733" y="4451130"/>
            <a:ext cx="1215808" cy="460800"/>
          </a:xfrm>
          <a:prstGeom prst="round2DiagRect">
            <a:avLst/>
          </a:prstGeom>
          <a:solidFill>
            <a:srgbClr val="0078BE">
              <a:lumMod val="50000"/>
            </a:srgbClr>
          </a:solidFill>
          <a:ln w="9525" cap="flat" cmpd="sng" algn="ctr">
            <a:solidFill>
              <a:srgbClr val="0078BE">
                <a:lumMod val="5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Conceptual design phase</a:t>
            </a:r>
            <a:endParaRPr kumimoji="0" lang="en-US" sz="1200" b="1" i="0" u="none" strike="noStrike" kern="0" cap="none" spc="0" normalizeH="0" baseline="0" dirty="0" smtClean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Arrondir un rectangle avec un coin diagonal 80"/>
          <p:cNvSpPr/>
          <p:nvPr/>
        </p:nvSpPr>
        <p:spPr>
          <a:xfrm>
            <a:off x="4676101" y="4477984"/>
            <a:ext cx="1041351" cy="460800"/>
          </a:xfrm>
          <a:prstGeom prst="round2DiagRect">
            <a:avLst/>
          </a:prstGeom>
          <a:solidFill>
            <a:srgbClr val="0078BE">
              <a:lumMod val="50000"/>
            </a:srgbClr>
          </a:solidFill>
          <a:ln w="9525" cap="flat" cmpd="sng" algn="ctr">
            <a:solidFill>
              <a:srgbClr val="0078BE">
                <a:lumMod val="5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Permitting phase</a:t>
            </a:r>
            <a:endParaRPr kumimoji="0" lang="en-US" sz="1200" b="1" i="0" u="none" strike="noStrike" kern="0" cap="none" spc="0" normalizeH="0" baseline="0" dirty="0" smtClean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Arrondir un rectangle avec un coin diagonal 81"/>
          <p:cNvSpPr/>
          <p:nvPr/>
        </p:nvSpPr>
        <p:spPr>
          <a:xfrm>
            <a:off x="5786214" y="4455036"/>
            <a:ext cx="897336" cy="460800"/>
          </a:xfrm>
          <a:prstGeom prst="round2DiagRect">
            <a:avLst/>
          </a:prstGeom>
          <a:solidFill>
            <a:srgbClr val="0078BE">
              <a:lumMod val="50000"/>
            </a:srgbClr>
          </a:solidFill>
          <a:ln w="9525" cap="flat" cmpd="sng" algn="ctr">
            <a:solidFill>
              <a:srgbClr val="0078BE">
                <a:lumMod val="5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Detailed Design</a:t>
            </a:r>
          </a:p>
        </p:txBody>
      </p:sp>
      <p:sp>
        <p:nvSpPr>
          <p:cNvPr id="83" name="Arrondir un rectangle avec un coin diagonal 82"/>
          <p:cNvSpPr/>
          <p:nvPr/>
        </p:nvSpPr>
        <p:spPr>
          <a:xfrm>
            <a:off x="6746807" y="4454363"/>
            <a:ext cx="1257375" cy="460800"/>
          </a:xfrm>
          <a:prstGeom prst="round2DiagRect">
            <a:avLst/>
          </a:prstGeom>
          <a:solidFill>
            <a:srgbClr val="0078BE">
              <a:lumMod val="50000"/>
            </a:srgbClr>
          </a:solidFill>
          <a:ln w="9525" cap="flat" cmpd="sng" algn="ctr">
            <a:solidFill>
              <a:srgbClr val="0078BE">
                <a:lumMod val="5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Construction phase</a:t>
            </a:r>
          </a:p>
        </p:txBody>
      </p:sp>
      <p:sp>
        <p:nvSpPr>
          <p:cNvPr id="84" name="Arrondir un rectangle avec un coin diagonal 83"/>
          <p:cNvSpPr/>
          <p:nvPr/>
        </p:nvSpPr>
        <p:spPr>
          <a:xfrm>
            <a:off x="8060167" y="4443958"/>
            <a:ext cx="681831" cy="460800"/>
          </a:xfrm>
          <a:prstGeom prst="round2DiagRect">
            <a:avLst/>
          </a:prstGeom>
          <a:solidFill>
            <a:srgbClr val="0078BE">
              <a:lumMod val="50000"/>
            </a:srgbClr>
          </a:solidFill>
          <a:ln w="9525" cap="flat" cmpd="sng" algn="ctr">
            <a:solidFill>
              <a:srgbClr val="0078BE">
                <a:lumMod val="5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O&amp;M phase</a:t>
            </a:r>
          </a:p>
        </p:txBody>
      </p:sp>
    </p:spTree>
    <p:extLst>
      <p:ext uri="{BB962C8B-B14F-4D97-AF65-F5344CB8AC3E}">
        <p14:creationId xmlns:p14="http://schemas.microsoft.com/office/powerpoint/2010/main" val="1510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47"/>
          <p:cNvPicPr>
            <a:picLocks noChangeAspect="1"/>
          </p:cNvPicPr>
          <p:nvPr/>
        </p:nvPicPr>
        <p:blipFill>
          <a:blip r:embed="rId2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7813" y="2833695"/>
            <a:ext cx="4044263" cy="1926669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9" name="Rectangle 48"/>
          <p:cNvSpPr/>
          <p:nvPr/>
        </p:nvSpPr>
        <p:spPr>
          <a:xfrm>
            <a:off x="244734" y="446254"/>
            <a:ext cx="641549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rgbClr val="00AAFF"/>
              </a:buClr>
              <a:buSzPct val="25000"/>
              <a:buBlip>
                <a:blip r:embed="rId3"/>
              </a:buBlip>
            </a:pPr>
            <a:r>
              <a:rPr lang="en-US" b="1" dirty="0" smtClean="0">
                <a:solidFill>
                  <a:schemeClr val="accent1"/>
                </a:solidFill>
              </a:rPr>
              <a:t>Give insights to the operational teams to secure real projects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3" name="Espace réservé du contenu 4"/>
          <p:cNvSpPr>
            <a:spLocks noGrp="1"/>
          </p:cNvSpPr>
          <p:nvPr>
            <p:ph idx="4294967295"/>
          </p:nvPr>
        </p:nvSpPr>
        <p:spPr>
          <a:xfrm>
            <a:off x="360220" y="1159356"/>
            <a:ext cx="6440432" cy="47346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1400" b="1" u="sng" dirty="0" smtClean="0">
                <a:solidFill>
                  <a:schemeClr val="accent6"/>
                </a:solidFill>
              </a:rPr>
              <a:t>Secure the project in terms of technical and financial risks</a:t>
            </a:r>
            <a:r>
              <a:rPr lang="en-US" sz="1400" b="1" dirty="0" smtClean="0">
                <a:solidFill>
                  <a:schemeClr val="accent6"/>
                </a:solidFill>
              </a:rPr>
              <a:t> </a:t>
            </a:r>
            <a:r>
              <a:rPr lang="en-US" sz="14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 high competitive propositions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0" y="1612548"/>
            <a:ext cx="6866787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Socio-demographic context, constraints, opportunities, urban integration, sizing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b="1" dirty="0" smtClean="0">
                <a:solidFill>
                  <a:schemeClr val="accent2">
                    <a:lumMod val="50000"/>
                  </a:schemeClr>
                </a:solidFill>
              </a:rPr>
              <a:t>Building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geometry</a:t>
            </a:r>
            <a:r>
              <a:rPr lang="fr-FR" sz="1400" b="1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shape, materials, …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400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optimized architecture</a:t>
            </a:r>
            <a:endParaRPr lang="en-US" sz="1400" b="1" dirty="0" smtClean="0">
              <a:solidFill>
                <a:srgbClr val="7030A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Energy use as in operation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Certification evaluation</a:t>
            </a:r>
          </a:p>
        </p:txBody>
      </p:sp>
      <p:sp>
        <p:nvSpPr>
          <p:cNvPr id="43" name="Flèche droite 42"/>
          <p:cNvSpPr/>
          <p:nvPr/>
        </p:nvSpPr>
        <p:spPr>
          <a:xfrm>
            <a:off x="252317" y="3651275"/>
            <a:ext cx="516245" cy="4064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7069923" y="259458"/>
            <a:ext cx="1783058" cy="900217"/>
            <a:chOff x="3347864" y="1850138"/>
            <a:chExt cx="3456384" cy="2026109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D405B528-CB8A-4F3F-B307-789359846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76966" r="49992" b="4984"/>
            <a:stretch/>
          </p:blipFill>
          <p:spPr>
            <a:xfrm>
              <a:off x="3347864" y="1850138"/>
              <a:ext cx="3456384" cy="1022869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xmlns="" id="{D405B528-CB8A-4F3F-B307-789359846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71" t="76966" r="3450" b="4984"/>
            <a:stretch/>
          </p:blipFill>
          <p:spPr>
            <a:xfrm>
              <a:off x="3347864" y="2853378"/>
              <a:ext cx="3456384" cy="1022869"/>
            </a:xfrm>
            <a:prstGeom prst="rect">
              <a:avLst/>
            </a:prstGeom>
          </p:spPr>
        </p:pic>
      </p:grpSp>
      <p:pic>
        <p:nvPicPr>
          <p:cNvPr id="50" name="Image 49"/>
          <p:cNvPicPr>
            <a:picLocks noChangeAspect="1"/>
          </p:cNvPicPr>
          <p:nvPr/>
        </p:nvPicPr>
        <p:blipFill rotWithShape="1">
          <a:blip r:embed="rId6"/>
          <a:srcRect l="4400" t="6075" r="499" b="6068"/>
          <a:stretch/>
        </p:blipFill>
        <p:spPr>
          <a:xfrm>
            <a:off x="1181712" y="2950694"/>
            <a:ext cx="3847303" cy="1692671"/>
          </a:xfrm>
          <a:prstGeom prst="rect">
            <a:avLst/>
          </a:prstGeom>
        </p:spPr>
      </p:pic>
      <p:sp>
        <p:nvSpPr>
          <p:cNvPr id="51" name="Légende encadrée 1 50"/>
          <p:cNvSpPr/>
          <p:nvPr/>
        </p:nvSpPr>
        <p:spPr>
          <a:xfrm>
            <a:off x="4344131" y="4287885"/>
            <a:ext cx="659352" cy="220363"/>
          </a:xfrm>
          <a:prstGeom prst="borderCallout1">
            <a:avLst>
              <a:gd name="adj1" fmla="val 45121"/>
              <a:gd name="adj2" fmla="val -4804"/>
              <a:gd name="adj3" fmla="val -5905"/>
              <a:gd name="adj4" fmla="val -19921"/>
            </a:avLst>
          </a:prstGeom>
          <a:solidFill>
            <a:schemeClr val="bg1"/>
          </a:solidFill>
          <a:ln>
            <a:solidFill>
              <a:srgbClr val="00823B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75" b="1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Electricity surplus</a:t>
            </a:r>
            <a:endParaRPr lang="en-US" sz="825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Légende encadrée 1 51"/>
          <p:cNvSpPr/>
          <p:nvPr/>
        </p:nvSpPr>
        <p:spPr>
          <a:xfrm>
            <a:off x="2979236" y="3199432"/>
            <a:ext cx="769844" cy="152867"/>
          </a:xfrm>
          <a:prstGeom prst="borderCallout1">
            <a:avLst>
              <a:gd name="adj1" fmla="val 45112"/>
              <a:gd name="adj2" fmla="val 108684"/>
              <a:gd name="adj3" fmla="val 74148"/>
              <a:gd name="adj4" fmla="val 124263"/>
            </a:avLst>
          </a:prstGeom>
          <a:solidFill>
            <a:schemeClr val="bg1"/>
          </a:solidFill>
          <a:ln>
            <a:solidFill>
              <a:srgbClr val="00823B"/>
            </a:solidFill>
            <a:prstDash val="lg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600"/>
              </a:spcAft>
            </a:pPr>
            <a:r>
              <a:rPr lang="fr-FR" sz="675" b="1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PV production</a:t>
            </a:r>
            <a:endParaRPr lang="fr-FR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3" name="Légende encadrée 1 52"/>
          <p:cNvSpPr/>
          <p:nvPr/>
        </p:nvSpPr>
        <p:spPr>
          <a:xfrm>
            <a:off x="2400848" y="4133093"/>
            <a:ext cx="688521" cy="220102"/>
          </a:xfrm>
          <a:prstGeom prst="borderCallout1">
            <a:avLst>
              <a:gd name="adj1" fmla="val -24869"/>
              <a:gd name="adj2" fmla="val 29191"/>
              <a:gd name="adj3" fmla="val -154957"/>
              <a:gd name="adj4" fmla="val 3725"/>
            </a:avLst>
          </a:prstGeom>
          <a:solidFill>
            <a:schemeClr val="bg1"/>
          </a:solidFill>
          <a:ln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75" b="1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 grid demand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4" name="Connecteur droit 53"/>
          <p:cNvCxnSpPr/>
          <p:nvPr/>
        </p:nvCxnSpPr>
        <p:spPr>
          <a:xfrm flipV="1">
            <a:off x="2112760" y="3160548"/>
            <a:ext cx="0" cy="112733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 de texte 283"/>
          <p:cNvSpPr txBox="1"/>
          <p:nvPr/>
        </p:nvSpPr>
        <p:spPr>
          <a:xfrm>
            <a:off x="1930887" y="4154662"/>
            <a:ext cx="325918" cy="176963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825" b="1" dirty="0" err="1" smtClean="0">
                <a:solidFill>
                  <a:srgbClr val="FFC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Noon</a:t>
            </a:r>
            <a:endParaRPr lang="fr-FR" sz="825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1182593" y="4957511"/>
            <a:ext cx="186973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 de texte 283"/>
          <p:cNvSpPr txBox="1"/>
          <p:nvPr/>
        </p:nvSpPr>
        <p:spPr>
          <a:xfrm>
            <a:off x="1617474" y="4780689"/>
            <a:ext cx="1113665" cy="142522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25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24 </a:t>
            </a:r>
            <a:r>
              <a:rPr lang="fr-FR" sz="825" b="1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hous</a:t>
            </a:r>
            <a:r>
              <a:rPr lang="fr-FR" sz="825" b="1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(Friday, </a:t>
            </a:r>
            <a:r>
              <a:rPr lang="fr-FR" sz="825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04/06)</a:t>
            </a:r>
            <a:endParaRPr lang="fr-FR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3058540" y="4957623"/>
            <a:ext cx="198353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 de texte 283"/>
          <p:cNvSpPr txBox="1"/>
          <p:nvPr/>
        </p:nvSpPr>
        <p:spPr>
          <a:xfrm>
            <a:off x="3658524" y="4769956"/>
            <a:ext cx="1041845" cy="151208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25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24 </a:t>
            </a:r>
            <a:r>
              <a:rPr lang="fr-FR" sz="825" b="1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hours</a:t>
            </a:r>
            <a:r>
              <a:rPr lang="fr-FR" sz="825" b="1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(Saturday, </a:t>
            </a:r>
            <a:r>
              <a:rPr lang="fr-FR" sz="825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05/06)</a:t>
            </a:r>
            <a:endParaRPr lang="fr-FR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Légende encadrée 1 59"/>
          <p:cNvSpPr/>
          <p:nvPr/>
        </p:nvSpPr>
        <p:spPr>
          <a:xfrm>
            <a:off x="1216595" y="3012396"/>
            <a:ext cx="608077" cy="223605"/>
          </a:xfrm>
          <a:prstGeom prst="borderCallout1">
            <a:avLst>
              <a:gd name="adj1" fmla="val 114406"/>
              <a:gd name="adj2" fmla="val 59034"/>
              <a:gd name="adj3" fmla="val 176932"/>
              <a:gd name="adj4" fmla="val 100490"/>
            </a:avLst>
          </a:prstGeom>
          <a:solidFill>
            <a:schemeClr val="bg1"/>
          </a:solidFill>
          <a:ln>
            <a:solidFill>
              <a:srgbClr val="FF0000"/>
            </a:solidFill>
            <a:prstDash val="soli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75" b="1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Electricity demand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1" name="Groupe 60"/>
          <p:cNvGrpSpPr/>
          <p:nvPr/>
        </p:nvGrpSpPr>
        <p:grpSpPr>
          <a:xfrm>
            <a:off x="1052996" y="2731147"/>
            <a:ext cx="4126392" cy="2031977"/>
            <a:chOff x="877290" y="4900130"/>
            <a:chExt cx="7123693" cy="3362944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7290" y="4900130"/>
              <a:ext cx="6767894" cy="3362944"/>
            </a:xfrm>
            <a:prstGeom prst="rect">
              <a:avLst/>
            </a:prstGeom>
          </p:spPr>
        </p:pic>
        <p:pic>
          <p:nvPicPr>
            <p:cNvPr id="63" name="Image 6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5138" y="5191867"/>
              <a:ext cx="215845" cy="2873005"/>
            </a:xfrm>
            <a:prstGeom prst="rect">
              <a:avLst/>
            </a:prstGeom>
          </p:spPr>
        </p:pic>
      </p:grpSp>
      <p:sp>
        <p:nvSpPr>
          <p:cNvPr id="64" name="Rectangle 63"/>
          <p:cNvSpPr/>
          <p:nvPr/>
        </p:nvSpPr>
        <p:spPr>
          <a:xfrm>
            <a:off x="1847191" y="3449007"/>
            <a:ext cx="553657" cy="185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54 €/</a:t>
            </a:r>
            <a:r>
              <a:rPr lang="fr-FR" sz="900" b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MWh</a:t>
            </a:r>
            <a:endParaRPr lang="fr-FR" sz="900" dirty="0">
              <a:solidFill>
                <a:schemeClr val="bg1"/>
              </a:solidFill>
            </a:endParaRPr>
          </a:p>
        </p:txBody>
      </p:sp>
      <p:sp>
        <p:nvSpPr>
          <p:cNvPr id="65" name="Légende encadrée 1 64"/>
          <p:cNvSpPr/>
          <p:nvPr/>
        </p:nvSpPr>
        <p:spPr>
          <a:xfrm>
            <a:off x="2314976" y="3002062"/>
            <a:ext cx="880283" cy="156360"/>
          </a:xfrm>
          <a:prstGeom prst="borderCallout1">
            <a:avLst>
              <a:gd name="adj1" fmla="val 114406"/>
              <a:gd name="adj2" fmla="val 31726"/>
              <a:gd name="adj3" fmla="val 224194"/>
              <a:gd name="adj4" fmla="val -18547"/>
            </a:avLst>
          </a:prstGeom>
          <a:solidFill>
            <a:schemeClr val="bg1"/>
          </a:solidFill>
          <a:ln>
            <a:solidFill>
              <a:srgbClr val="00B050"/>
            </a:solidFill>
            <a:prstDash val="soli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75" b="1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Self-consumption</a:t>
            </a:r>
            <a:endParaRPr lang="en-US" sz="9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6" name="Flèche droite 65"/>
          <p:cNvSpPr/>
          <p:nvPr/>
        </p:nvSpPr>
        <p:spPr>
          <a:xfrm rot="5400000">
            <a:off x="7756242" y="1431717"/>
            <a:ext cx="410418" cy="33115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7" name="Groupe 66"/>
          <p:cNvGrpSpPr/>
          <p:nvPr/>
        </p:nvGrpSpPr>
        <p:grpSpPr>
          <a:xfrm>
            <a:off x="5973124" y="2876195"/>
            <a:ext cx="1374756" cy="1038381"/>
            <a:chOff x="5808378" y="505308"/>
            <a:chExt cx="1764771" cy="1252564"/>
          </a:xfrm>
        </p:grpSpPr>
        <p:pic>
          <p:nvPicPr>
            <p:cNvPr id="68" name="Image 67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378" y="505308"/>
              <a:ext cx="1764771" cy="1252564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6247965" y="1292718"/>
              <a:ext cx="961391" cy="334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</a:rPr>
                <a:t>Heating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6465935" y="3740457"/>
            <a:ext cx="1317891" cy="1012543"/>
            <a:chOff x="7368137" y="1632465"/>
            <a:chExt cx="1752773" cy="1359631"/>
          </a:xfrm>
        </p:grpSpPr>
        <p:pic>
          <p:nvPicPr>
            <p:cNvPr id="71" name="Image 70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8137" y="1632465"/>
              <a:ext cx="1752773" cy="1359631"/>
            </a:xfrm>
            <a:prstGeom prst="rect">
              <a:avLst/>
            </a:prstGeom>
          </p:spPr>
        </p:pic>
        <p:sp>
          <p:nvSpPr>
            <p:cNvPr id="72" name="Rectangle 71"/>
            <p:cNvSpPr/>
            <p:nvPr/>
          </p:nvSpPr>
          <p:spPr>
            <a:xfrm>
              <a:off x="7813304" y="2494367"/>
              <a:ext cx="1010979" cy="371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</a:rPr>
                <a:t>Cooling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7783827" y="3139506"/>
            <a:ext cx="1275301" cy="1064289"/>
            <a:chOff x="6308407" y="3003519"/>
            <a:chExt cx="1719977" cy="1368431"/>
          </a:xfrm>
        </p:grpSpPr>
        <p:pic>
          <p:nvPicPr>
            <p:cNvPr id="74" name="Image 73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407" y="3003519"/>
              <a:ext cx="1719977" cy="136843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848076" y="3906235"/>
              <a:ext cx="5517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</a:rPr>
                <a:t>DHW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76" name="Image 75">
            <a:extLst>
              <a:ext uri="{FF2B5EF4-FFF2-40B4-BE49-F238E27FC236}">
                <a16:creationId xmlns="" xmlns:a16="http://schemas.microsoft.com/office/drawing/2014/main" id="{CB1E6E13-6DF3-4D0B-86F5-F395991243A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89" y="1942743"/>
            <a:ext cx="1466683" cy="9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3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9" grpId="0" animBg="1"/>
      <p:bldP spid="60" grpId="0" animBg="1"/>
      <p:bldP spid="64" grpId="0"/>
      <p:bldP spid="65" grpId="0" animBg="1"/>
    </p:bldLst>
  </p:timing>
</p:sld>
</file>

<file path=ppt/theme/theme1.xml><?xml version="1.0" encoding="utf-8"?>
<a:theme xmlns:a="http://schemas.openxmlformats.org/drawingml/2006/main" name="ENGIE_16-9_FR_Light_Filiale">
  <a:themeElements>
    <a:clrScheme name="ENGIE_2">
      <a:dk1>
        <a:srgbClr val="424242"/>
      </a:dk1>
      <a:lt1>
        <a:sysClr val="window" lastClr="FFFFFF"/>
      </a:lt1>
      <a:dk2>
        <a:srgbClr val="000000"/>
      </a:dk2>
      <a:lt2>
        <a:srgbClr val="B1B1B1"/>
      </a:lt2>
      <a:accent1>
        <a:srgbClr val="00AAFF"/>
      </a:accent1>
      <a:accent2>
        <a:srgbClr val="96BE0F"/>
      </a:accent2>
      <a:accent3>
        <a:srgbClr val="F07D00"/>
      </a:accent3>
      <a:accent4>
        <a:srgbClr val="E62D87"/>
      </a:accent4>
      <a:accent5>
        <a:srgbClr val="910F7D"/>
      </a:accent5>
      <a:accent6>
        <a:srgbClr val="0078BE"/>
      </a:accent6>
      <a:hlink>
        <a:srgbClr val="424242"/>
      </a:hlink>
      <a:folHlink>
        <a:srgbClr val="42424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GIE_Vert">
  <a:themeElements>
    <a:clrScheme name="ENGIE_2">
      <a:dk1>
        <a:srgbClr val="424242"/>
      </a:dk1>
      <a:lt1>
        <a:sysClr val="window" lastClr="FFFFFF"/>
      </a:lt1>
      <a:dk2>
        <a:srgbClr val="000000"/>
      </a:dk2>
      <a:lt2>
        <a:srgbClr val="B1B1B1"/>
      </a:lt2>
      <a:accent1>
        <a:srgbClr val="00AAFF"/>
      </a:accent1>
      <a:accent2>
        <a:srgbClr val="96BE0F"/>
      </a:accent2>
      <a:accent3>
        <a:srgbClr val="F07D00"/>
      </a:accent3>
      <a:accent4>
        <a:srgbClr val="E62D87"/>
      </a:accent4>
      <a:accent5>
        <a:srgbClr val="910F7D"/>
      </a:accent5>
      <a:accent6>
        <a:srgbClr val="0078BE"/>
      </a:accent6>
      <a:hlink>
        <a:srgbClr val="424242"/>
      </a:hlink>
      <a:folHlink>
        <a:srgbClr val="42424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NGIE_Orange">
  <a:themeElements>
    <a:clrScheme name="ENGIE_2">
      <a:dk1>
        <a:srgbClr val="424242"/>
      </a:dk1>
      <a:lt1>
        <a:sysClr val="window" lastClr="FFFFFF"/>
      </a:lt1>
      <a:dk2>
        <a:srgbClr val="000000"/>
      </a:dk2>
      <a:lt2>
        <a:srgbClr val="B1B1B1"/>
      </a:lt2>
      <a:accent1>
        <a:srgbClr val="00AAFF"/>
      </a:accent1>
      <a:accent2>
        <a:srgbClr val="96BE0F"/>
      </a:accent2>
      <a:accent3>
        <a:srgbClr val="F07D00"/>
      </a:accent3>
      <a:accent4>
        <a:srgbClr val="E62D87"/>
      </a:accent4>
      <a:accent5>
        <a:srgbClr val="910F7D"/>
      </a:accent5>
      <a:accent6>
        <a:srgbClr val="0078BE"/>
      </a:accent6>
      <a:hlink>
        <a:srgbClr val="424242"/>
      </a:hlink>
      <a:folHlink>
        <a:srgbClr val="42424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NGIE_Violet">
  <a:themeElements>
    <a:clrScheme name="ENGIE_2">
      <a:dk1>
        <a:srgbClr val="424242"/>
      </a:dk1>
      <a:lt1>
        <a:sysClr val="window" lastClr="FFFFFF"/>
      </a:lt1>
      <a:dk2>
        <a:srgbClr val="000000"/>
      </a:dk2>
      <a:lt2>
        <a:srgbClr val="B1B1B1"/>
      </a:lt2>
      <a:accent1>
        <a:srgbClr val="00AAFF"/>
      </a:accent1>
      <a:accent2>
        <a:srgbClr val="96BE0F"/>
      </a:accent2>
      <a:accent3>
        <a:srgbClr val="F07D00"/>
      </a:accent3>
      <a:accent4>
        <a:srgbClr val="E62D87"/>
      </a:accent4>
      <a:accent5>
        <a:srgbClr val="910F7D"/>
      </a:accent5>
      <a:accent6>
        <a:srgbClr val="0078BE"/>
      </a:accent6>
      <a:hlink>
        <a:srgbClr val="424242"/>
      </a:hlink>
      <a:folHlink>
        <a:srgbClr val="42424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ENGIE_16-9_FR_Light_Filiale</Template>
  <TotalTime>0</TotalTime>
  <Words>365</Words>
  <Application>Microsoft Office PowerPoint</Application>
  <PresentationFormat>Affichage à l'écran (16:9)</PresentationFormat>
  <Paragraphs>101</Paragraphs>
  <Slides>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5</vt:i4>
      </vt:variant>
    </vt:vector>
  </HeadingPairs>
  <TitlesOfParts>
    <vt:vector size="15" baseType="lpstr">
      <vt:lpstr>Arial</vt:lpstr>
      <vt:lpstr>Calibri</vt:lpstr>
      <vt:lpstr>Tahoma</vt:lpstr>
      <vt:lpstr>Times New Roman</vt:lpstr>
      <vt:lpstr>Wingdings</vt:lpstr>
      <vt:lpstr>ENGIE_16-9_FR_Light_Filiale</vt:lpstr>
      <vt:lpstr>ENGIE_Vert</vt:lpstr>
      <vt:lpstr>ENGIE_Orange</vt:lpstr>
      <vt:lpstr>ENGIE_Violet</vt:lpstr>
      <vt:lpstr>1_Conception personnalisée</vt:lpstr>
      <vt:lpstr>ENGIE Lab CRIGEN</vt:lpstr>
      <vt:lpstr>Présentation PowerPoint</vt:lpstr>
      <vt:lpstr>Présentation PowerPoint</vt:lpstr>
      <vt:lpstr>Présentation PowerPoint</vt:lpstr>
      <vt:lpstr>Présentation PowerPoint</vt:lpstr>
    </vt:vector>
  </TitlesOfParts>
  <Manager>ENGIE</Manager>
  <Company>GDF SUEZ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subject>ENGIE</dc:subject>
  <dc:creator>GD4237</dc:creator>
  <cp:lastModifiedBy>GAVAN Valentin</cp:lastModifiedBy>
  <cp:revision>468</cp:revision>
  <cp:lastPrinted>2017-06-19T08:15:54Z</cp:lastPrinted>
  <dcterms:created xsi:type="dcterms:W3CDTF">2016-02-10T11:16:28Z</dcterms:created>
  <dcterms:modified xsi:type="dcterms:W3CDTF">2018-02-27T13:41:59Z</dcterms:modified>
</cp:coreProperties>
</file>